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21"/>
  </p:notesMasterIdLst>
  <p:sldIdLst>
    <p:sldId id="256" r:id="rId2"/>
    <p:sldId id="257" r:id="rId3"/>
    <p:sldId id="258" r:id="rId4"/>
    <p:sldId id="260" r:id="rId5"/>
    <p:sldId id="263" r:id="rId6"/>
    <p:sldId id="261" r:id="rId7"/>
    <p:sldId id="262" r:id="rId8"/>
    <p:sldId id="264" r:id="rId9"/>
    <p:sldId id="268" r:id="rId10"/>
    <p:sldId id="285" r:id="rId11"/>
    <p:sldId id="284" r:id="rId12"/>
    <p:sldId id="269" r:id="rId13"/>
    <p:sldId id="278" r:id="rId14"/>
    <p:sldId id="276" r:id="rId15"/>
    <p:sldId id="280" r:id="rId16"/>
    <p:sldId id="279" r:id="rId17"/>
    <p:sldId id="286" r:id="rId18"/>
    <p:sldId id="287" r:id="rId19"/>
    <p:sldId id="288"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48058"/>
    <a:srgbClr val="7A7853"/>
    <a:srgbClr val="462604"/>
  </p:clrMru>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8499" autoAdjust="0"/>
  </p:normalViewPr>
  <p:slideViewPr>
    <p:cSldViewPr snapToGrid="0" snapToObjects="1" showGuides="1">
      <p:cViewPr>
        <p:scale>
          <a:sx n="94" d="100"/>
          <a:sy n="94" d="100"/>
        </p:scale>
        <p:origin x="216" y="-450"/>
      </p:cViewPr>
      <p:guideLst>
        <p:guide orient="horz"/>
        <p:guide/>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398198-9510-3A47-95D5-F9ABFC91AFE2}" type="doc">
      <dgm:prSet loTypeId="urn:microsoft.com/office/officeart/2009/3/layout/IncreasingArrowsProcess" loCatId="" qsTypeId="urn:microsoft.com/office/officeart/2005/8/quickstyle/simple4" qsCatId="simple" csTypeId="urn:microsoft.com/office/officeart/2005/8/colors/accent4_2" csCatId="accent4" phldr="1"/>
      <dgm:spPr/>
      <dgm:t>
        <a:bodyPr/>
        <a:lstStyle/>
        <a:p>
          <a:endParaRPr lang="en-US"/>
        </a:p>
      </dgm:t>
    </dgm:pt>
    <dgm:pt modelId="{D626CB31-96DA-0640-AF38-5B0D67C3FD22}">
      <dgm:prSet phldrT="[Text]">
        <dgm:style>
          <a:lnRef idx="2">
            <a:schemeClr val="accent2">
              <a:shade val="50000"/>
            </a:schemeClr>
          </a:lnRef>
          <a:fillRef idx="1">
            <a:schemeClr val="accent2"/>
          </a:fillRef>
          <a:effectRef idx="0">
            <a:schemeClr val="accent2"/>
          </a:effectRef>
          <a:fontRef idx="minor">
            <a:schemeClr val="lt1"/>
          </a:fontRef>
        </dgm:style>
      </dgm:prSet>
      <dgm:spPr>
        <a:solidFill>
          <a:schemeClr val="accent2">
            <a:lumMod val="50000"/>
          </a:schemeClr>
        </a:solidFill>
      </dgm:spPr>
      <dgm:t>
        <a:bodyPr/>
        <a:lstStyle/>
        <a:p>
          <a:r>
            <a:rPr lang="en-US" dirty="0" smtClean="0"/>
            <a:t>October 28, 2236 BC</a:t>
          </a:r>
          <a:endParaRPr lang="en-US" dirty="0"/>
        </a:p>
      </dgm:t>
    </dgm:pt>
    <dgm:pt modelId="{C9E7F4B9-F723-F141-9CB0-7D8A83B17E44}" type="parTrans" cxnId="{61ED6880-E308-1348-9B65-6AF4D48C0AA8}">
      <dgm:prSet/>
      <dgm:spPr/>
      <dgm:t>
        <a:bodyPr/>
        <a:lstStyle/>
        <a:p>
          <a:endParaRPr lang="en-US"/>
        </a:p>
      </dgm:t>
    </dgm:pt>
    <dgm:pt modelId="{C20905BF-1CDA-4744-BF6B-A6DA2CCF5361}" type="sibTrans" cxnId="{61ED6880-E308-1348-9B65-6AF4D48C0AA8}">
      <dgm:prSet/>
      <dgm:spPr/>
      <dgm:t>
        <a:bodyPr/>
        <a:lstStyle/>
        <a:p>
          <a:endParaRPr lang="en-US"/>
        </a:p>
      </dgm:t>
    </dgm:pt>
    <dgm:pt modelId="{39107661-86D2-C840-9EE0-217E38E2625E}" type="pres">
      <dgm:prSet presAssocID="{81398198-9510-3A47-95D5-F9ABFC91AFE2}" presName="Name0" presStyleCnt="0">
        <dgm:presLayoutVars>
          <dgm:chMax val="5"/>
          <dgm:chPref val="5"/>
          <dgm:dir/>
          <dgm:animLvl val="lvl"/>
        </dgm:presLayoutVars>
      </dgm:prSet>
      <dgm:spPr/>
      <dgm:t>
        <a:bodyPr/>
        <a:lstStyle/>
        <a:p>
          <a:endParaRPr lang="en-US"/>
        </a:p>
      </dgm:t>
    </dgm:pt>
    <dgm:pt modelId="{DCB23353-0601-B047-938A-2821E915E73D}" type="pres">
      <dgm:prSet presAssocID="{D626CB31-96DA-0640-AF38-5B0D67C3FD22}" presName="parentText1" presStyleLbl="node1" presStyleIdx="0" presStyleCnt="1" custLinFactY="-33894" custLinFactNeighborX="-1313" custLinFactNeighborY="-100000">
        <dgm:presLayoutVars>
          <dgm:chMax/>
          <dgm:chPref val="3"/>
          <dgm:bulletEnabled val="1"/>
        </dgm:presLayoutVars>
      </dgm:prSet>
      <dgm:spPr/>
      <dgm:t>
        <a:bodyPr/>
        <a:lstStyle/>
        <a:p>
          <a:endParaRPr lang="en-US"/>
        </a:p>
      </dgm:t>
    </dgm:pt>
  </dgm:ptLst>
  <dgm:cxnLst>
    <dgm:cxn modelId="{61ED6880-E308-1348-9B65-6AF4D48C0AA8}" srcId="{81398198-9510-3A47-95D5-F9ABFC91AFE2}" destId="{D626CB31-96DA-0640-AF38-5B0D67C3FD22}" srcOrd="0" destOrd="0" parTransId="{C9E7F4B9-F723-F141-9CB0-7D8A83B17E44}" sibTransId="{C20905BF-1CDA-4744-BF6B-A6DA2CCF5361}"/>
    <dgm:cxn modelId="{468FF8EF-4910-0B40-8A8E-46D1C577D3EA}" type="presOf" srcId="{D626CB31-96DA-0640-AF38-5B0D67C3FD22}" destId="{DCB23353-0601-B047-938A-2821E915E73D}" srcOrd="0" destOrd="0" presId="urn:microsoft.com/office/officeart/2009/3/layout/IncreasingArrowsProcess"/>
    <dgm:cxn modelId="{1524D43B-31F1-2E49-BA30-230FC8390C44}" type="presOf" srcId="{81398198-9510-3A47-95D5-F9ABFC91AFE2}" destId="{39107661-86D2-C840-9EE0-217E38E2625E}" srcOrd="0" destOrd="0" presId="urn:microsoft.com/office/officeart/2009/3/layout/IncreasingArrowsProcess"/>
    <dgm:cxn modelId="{BD9B95A9-0F7F-C946-A288-2A69223CC570}" type="presParOf" srcId="{39107661-86D2-C840-9EE0-217E38E2625E}" destId="{DCB23353-0601-B047-938A-2821E915E73D}" srcOrd="0" destOrd="0" presId="urn:microsoft.com/office/officeart/2009/3/layout/IncreasingArrowsProcess"/>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1398198-9510-3A47-95D5-F9ABFC91AFE2}" type="doc">
      <dgm:prSet loTypeId="urn:microsoft.com/office/officeart/2009/3/layout/IncreasingArrowsProcess" loCatId="" qsTypeId="urn:microsoft.com/office/officeart/2005/8/quickstyle/simple4" qsCatId="simple" csTypeId="urn:microsoft.com/office/officeart/2005/8/colors/accent4_2" csCatId="accent4" phldr="1"/>
      <dgm:spPr/>
      <dgm:t>
        <a:bodyPr/>
        <a:lstStyle/>
        <a:p>
          <a:endParaRPr lang="en-US"/>
        </a:p>
      </dgm:t>
    </dgm:pt>
    <dgm:pt modelId="{D626CB31-96DA-0640-AF38-5B0D67C3FD22}">
      <dgm:prSet phldrT="[Text]">
        <dgm:style>
          <a:lnRef idx="2">
            <a:schemeClr val="accent2">
              <a:shade val="50000"/>
            </a:schemeClr>
          </a:lnRef>
          <a:fillRef idx="1">
            <a:schemeClr val="accent2"/>
          </a:fillRef>
          <a:effectRef idx="0">
            <a:schemeClr val="accent2"/>
          </a:effectRef>
          <a:fontRef idx="minor">
            <a:schemeClr val="lt1"/>
          </a:fontRef>
        </dgm:style>
      </dgm:prSet>
      <dgm:spPr>
        <a:solidFill>
          <a:schemeClr val="accent2">
            <a:lumMod val="50000"/>
          </a:schemeClr>
        </a:solidFill>
      </dgm:spPr>
      <dgm:t>
        <a:bodyPr/>
        <a:lstStyle/>
        <a:p>
          <a:r>
            <a:rPr lang="en-US" dirty="0" smtClean="0"/>
            <a:t>October 28, 2236 BC</a:t>
          </a:r>
          <a:endParaRPr lang="en-US" dirty="0"/>
        </a:p>
      </dgm:t>
    </dgm:pt>
    <dgm:pt modelId="{C9E7F4B9-F723-F141-9CB0-7D8A83B17E44}" type="parTrans" cxnId="{61ED6880-E308-1348-9B65-6AF4D48C0AA8}">
      <dgm:prSet/>
      <dgm:spPr/>
      <dgm:t>
        <a:bodyPr/>
        <a:lstStyle/>
        <a:p>
          <a:endParaRPr lang="en-US"/>
        </a:p>
      </dgm:t>
    </dgm:pt>
    <dgm:pt modelId="{C20905BF-1CDA-4744-BF6B-A6DA2CCF5361}" type="sibTrans" cxnId="{61ED6880-E308-1348-9B65-6AF4D48C0AA8}">
      <dgm:prSet/>
      <dgm:spPr/>
      <dgm:t>
        <a:bodyPr/>
        <a:lstStyle/>
        <a:p>
          <a:endParaRPr lang="en-US"/>
        </a:p>
      </dgm:t>
    </dgm:pt>
    <dgm:pt modelId="{DCD515DA-628C-6145-B606-F71A21961B9F}">
      <dgm:prSet phldrT="[Text]">
        <dgm:style>
          <a:lnRef idx="2">
            <a:schemeClr val="accent2">
              <a:shade val="50000"/>
            </a:schemeClr>
          </a:lnRef>
          <a:fillRef idx="1">
            <a:schemeClr val="accent2"/>
          </a:fillRef>
          <a:effectRef idx="0">
            <a:schemeClr val="accent2"/>
          </a:effectRef>
          <a:fontRef idx="minor">
            <a:schemeClr val="lt1"/>
          </a:fontRef>
        </dgm:style>
      </dgm:prSet>
      <dgm:spPr>
        <a:solidFill>
          <a:schemeClr val="accent2">
            <a:lumMod val="75000"/>
          </a:schemeClr>
        </a:solidFill>
        <a:ln>
          <a:solidFill>
            <a:schemeClr val="accent2">
              <a:lumMod val="75000"/>
            </a:schemeClr>
          </a:solidFill>
        </a:ln>
      </dgm:spPr>
      <dgm:t>
        <a:bodyPr/>
        <a:lstStyle/>
        <a:p>
          <a:r>
            <a:rPr lang="en-US" dirty="0" smtClean="0"/>
            <a:t>November 11, 2166 BC</a:t>
          </a:r>
          <a:endParaRPr lang="en-US" dirty="0"/>
        </a:p>
      </dgm:t>
    </dgm:pt>
    <dgm:pt modelId="{922590E8-9F7C-B742-9271-0DB2865B1C45}" type="parTrans" cxnId="{27170177-C95B-D44A-B5A0-4550DFEE7F4F}">
      <dgm:prSet/>
      <dgm:spPr/>
      <dgm:t>
        <a:bodyPr/>
        <a:lstStyle/>
        <a:p>
          <a:endParaRPr lang="en-US"/>
        </a:p>
      </dgm:t>
    </dgm:pt>
    <dgm:pt modelId="{CB33D139-09B6-AB44-A29D-AC69E0D50292}" type="sibTrans" cxnId="{27170177-C95B-D44A-B5A0-4550DFEE7F4F}">
      <dgm:prSet/>
      <dgm:spPr/>
      <dgm:t>
        <a:bodyPr/>
        <a:lstStyle/>
        <a:p>
          <a:endParaRPr lang="en-US"/>
        </a:p>
      </dgm:t>
    </dgm:pt>
    <dgm:pt modelId="{39107661-86D2-C840-9EE0-217E38E2625E}" type="pres">
      <dgm:prSet presAssocID="{81398198-9510-3A47-95D5-F9ABFC91AFE2}" presName="Name0" presStyleCnt="0">
        <dgm:presLayoutVars>
          <dgm:chMax val="5"/>
          <dgm:chPref val="5"/>
          <dgm:dir/>
          <dgm:animLvl val="lvl"/>
        </dgm:presLayoutVars>
      </dgm:prSet>
      <dgm:spPr/>
      <dgm:t>
        <a:bodyPr/>
        <a:lstStyle/>
        <a:p>
          <a:endParaRPr lang="en-US"/>
        </a:p>
      </dgm:t>
    </dgm:pt>
    <dgm:pt modelId="{DCB23353-0601-B047-938A-2821E915E73D}" type="pres">
      <dgm:prSet presAssocID="{D626CB31-96DA-0640-AF38-5B0D67C3FD22}" presName="parentText1" presStyleLbl="node1" presStyleIdx="0" presStyleCnt="2" custLinFactY="-38807" custLinFactNeighborY="-100000">
        <dgm:presLayoutVars>
          <dgm:chMax/>
          <dgm:chPref val="3"/>
          <dgm:bulletEnabled val="1"/>
        </dgm:presLayoutVars>
      </dgm:prSet>
      <dgm:spPr/>
      <dgm:t>
        <a:bodyPr/>
        <a:lstStyle/>
        <a:p>
          <a:endParaRPr lang="en-US"/>
        </a:p>
      </dgm:t>
    </dgm:pt>
    <dgm:pt modelId="{132AB6E0-45CE-A94D-B7CC-F5AB12D038E2}" type="pres">
      <dgm:prSet presAssocID="{DCD515DA-628C-6145-B606-F71A21961B9F}" presName="parentText2" presStyleLbl="node1" presStyleIdx="1" presStyleCnt="2" custLinFactY="-12320" custLinFactNeighborX="-19828" custLinFactNeighborY="-100000">
        <dgm:presLayoutVars>
          <dgm:chMax/>
          <dgm:chPref val="3"/>
          <dgm:bulletEnabled val="1"/>
        </dgm:presLayoutVars>
      </dgm:prSet>
      <dgm:spPr/>
      <dgm:t>
        <a:bodyPr/>
        <a:lstStyle/>
        <a:p>
          <a:endParaRPr lang="en-US"/>
        </a:p>
      </dgm:t>
    </dgm:pt>
  </dgm:ptLst>
  <dgm:cxnLst>
    <dgm:cxn modelId="{61ED6880-E308-1348-9B65-6AF4D48C0AA8}" srcId="{81398198-9510-3A47-95D5-F9ABFC91AFE2}" destId="{D626CB31-96DA-0640-AF38-5B0D67C3FD22}" srcOrd="0" destOrd="0" parTransId="{C9E7F4B9-F723-F141-9CB0-7D8A83B17E44}" sibTransId="{C20905BF-1CDA-4744-BF6B-A6DA2CCF5361}"/>
    <dgm:cxn modelId="{0B188C16-7F0A-8B41-8054-5CEC49B9F0C8}" type="presOf" srcId="{DCD515DA-628C-6145-B606-F71A21961B9F}" destId="{132AB6E0-45CE-A94D-B7CC-F5AB12D038E2}" srcOrd="0" destOrd="0" presId="urn:microsoft.com/office/officeart/2009/3/layout/IncreasingArrowsProcess"/>
    <dgm:cxn modelId="{27170177-C95B-D44A-B5A0-4550DFEE7F4F}" srcId="{81398198-9510-3A47-95D5-F9ABFC91AFE2}" destId="{DCD515DA-628C-6145-B606-F71A21961B9F}" srcOrd="1" destOrd="0" parTransId="{922590E8-9F7C-B742-9271-0DB2865B1C45}" sibTransId="{CB33D139-09B6-AB44-A29D-AC69E0D50292}"/>
    <dgm:cxn modelId="{415B58D4-78BE-0F4F-ADB9-B28FEC6B7CC6}" type="presOf" srcId="{D626CB31-96DA-0640-AF38-5B0D67C3FD22}" destId="{DCB23353-0601-B047-938A-2821E915E73D}" srcOrd="0" destOrd="0" presId="urn:microsoft.com/office/officeart/2009/3/layout/IncreasingArrowsProcess"/>
    <dgm:cxn modelId="{C85779E9-4870-6D48-8FEC-A2B5E2DC0B27}" type="presOf" srcId="{81398198-9510-3A47-95D5-F9ABFC91AFE2}" destId="{39107661-86D2-C840-9EE0-217E38E2625E}" srcOrd="0" destOrd="0" presId="urn:microsoft.com/office/officeart/2009/3/layout/IncreasingArrowsProcess"/>
    <dgm:cxn modelId="{BC0D31E4-E80F-494C-B955-06DCE7B91DD6}" type="presParOf" srcId="{39107661-86D2-C840-9EE0-217E38E2625E}" destId="{DCB23353-0601-B047-938A-2821E915E73D}" srcOrd="0" destOrd="0" presId="urn:microsoft.com/office/officeart/2009/3/layout/IncreasingArrowsProcess"/>
    <dgm:cxn modelId="{C926D31E-F239-8E40-B9AD-1C94ECB630F3}" type="presParOf" srcId="{39107661-86D2-C840-9EE0-217E38E2625E}" destId="{132AB6E0-45CE-A94D-B7CC-F5AB12D038E2}" srcOrd="1" destOrd="0" presId="urn:microsoft.com/office/officeart/2009/3/layout/IncreasingArrowsProcess"/>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1398198-9510-3A47-95D5-F9ABFC91AFE2}" type="doc">
      <dgm:prSet loTypeId="urn:microsoft.com/office/officeart/2009/3/layout/IncreasingArrowsProcess" loCatId="" qsTypeId="urn:microsoft.com/office/officeart/2005/8/quickstyle/simple4" qsCatId="simple" csTypeId="urn:microsoft.com/office/officeart/2005/8/colors/accent4_2" csCatId="accent4" phldr="1"/>
      <dgm:spPr/>
      <dgm:t>
        <a:bodyPr/>
        <a:lstStyle/>
        <a:p>
          <a:endParaRPr lang="en-US"/>
        </a:p>
      </dgm:t>
    </dgm:pt>
    <dgm:pt modelId="{D626CB31-96DA-0640-AF38-5B0D67C3FD22}">
      <dgm:prSet phldrT="[Text]">
        <dgm:style>
          <a:lnRef idx="2">
            <a:schemeClr val="accent2">
              <a:shade val="50000"/>
            </a:schemeClr>
          </a:lnRef>
          <a:fillRef idx="1">
            <a:schemeClr val="accent2"/>
          </a:fillRef>
          <a:effectRef idx="0">
            <a:schemeClr val="accent2"/>
          </a:effectRef>
          <a:fontRef idx="minor">
            <a:schemeClr val="lt1"/>
          </a:fontRef>
        </dgm:style>
      </dgm:prSet>
      <dgm:spPr>
        <a:solidFill>
          <a:schemeClr val="accent2">
            <a:lumMod val="50000"/>
          </a:schemeClr>
        </a:solidFill>
      </dgm:spPr>
      <dgm:t>
        <a:bodyPr/>
        <a:lstStyle/>
        <a:p>
          <a:r>
            <a:rPr lang="en-US" dirty="0" smtClean="0">
              <a:latin typeface="Optima"/>
              <a:cs typeface="Optima"/>
            </a:rPr>
            <a:t>October 28, 2236 BC</a:t>
          </a:r>
          <a:endParaRPr lang="en-US" dirty="0">
            <a:latin typeface="Optima"/>
            <a:cs typeface="Optima"/>
          </a:endParaRPr>
        </a:p>
      </dgm:t>
    </dgm:pt>
    <dgm:pt modelId="{C9E7F4B9-F723-F141-9CB0-7D8A83B17E44}" type="parTrans" cxnId="{61ED6880-E308-1348-9B65-6AF4D48C0AA8}">
      <dgm:prSet/>
      <dgm:spPr/>
      <dgm:t>
        <a:bodyPr/>
        <a:lstStyle/>
        <a:p>
          <a:endParaRPr lang="en-US"/>
        </a:p>
      </dgm:t>
    </dgm:pt>
    <dgm:pt modelId="{C20905BF-1CDA-4744-BF6B-A6DA2CCF5361}" type="sibTrans" cxnId="{61ED6880-E308-1348-9B65-6AF4D48C0AA8}">
      <dgm:prSet/>
      <dgm:spPr/>
      <dgm:t>
        <a:bodyPr/>
        <a:lstStyle/>
        <a:p>
          <a:endParaRPr lang="en-US"/>
        </a:p>
      </dgm:t>
    </dgm:pt>
    <dgm:pt modelId="{E3F62C78-2C3D-EF4E-815A-A58E5FCAA694}">
      <dgm:prSet phldrT="[Text]" custT="1">
        <dgm:style>
          <a:lnRef idx="2">
            <a:schemeClr val="accent6"/>
          </a:lnRef>
          <a:fillRef idx="1">
            <a:schemeClr val="lt1"/>
          </a:fillRef>
          <a:effectRef idx="0">
            <a:schemeClr val="accent6"/>
          </a:effectRef>
          <a:fontRef idx="minor">
            <a:schemeClr val="dk1"/>
          </a:fontRef>
        </dgm:style>
      </dgm:prSet>
      <dgm:spPr/>
      <dgm:t>
        <a:bodyPr/>
        <a:lstStyle/>
        <a:p>
          <a:r>
            <a:rPr lang="en-US" sz="2400" dirty="0" smtClean="0">
              <a:latin typeface="Optima"/>
              <a:cs typeface="Optima"/>
            </a:rPr>
            <a:t>Terah, was born.</a:t>
          </a:r>
          <a:endParaRPr lang="en-US" sz="2400" dirty="0">
            <a:latin typeface="Optima"/>
            <a:cs typeface="Optima"/>
          </a:endParaRPr>
        </a:p>
      </dgm:t>
    </dgm:pt>
    <dgm:pt modelId="{EE4E8E41-15C2-3146-9DE8-535556D01DC5}" type="parTrans" cxnId="{DAD151FE-7282-D343-B92E-81B8EFA3ABBD}">
      <dgm:prSet/>
      <dgm:spPr/>
      <dgm:t>
        <a:bodyPr/>
        <a:lstStyle/>
        <a:p>
          <a:endParaRPr lang="en-US"/>
        </a:p>
      </dgm:t>
    </dgm:pt>
    <dgm:pt modelId="{51C92AFC-33DE-3743-92C0-6A29548DE873}" type="sibTrans" cxnId="{DAD151FE-7282-D343-B92E-81B8EFA3ABBD}">
      <dgm:prSet/>
      <dgm:spPr/>
      <dgm:t>
        <a:bodyPr/>
        <a:lstStyle/>
        <a:p>
          <a:endParaRPr lang="en-US"/>
        </a:p>
      </dgm:t>
    </dgm:pt>
    <dgm:pt modelId="{683B1ACA-3F8A-434D-966B-B88475BE173C}">
      <dgm:prSet phldrT="[Text]" custT="1">
        <dgm:style>
          <a:lnRef idx="2">
            <a:schemeClr val="accent4"/>
          </a:lnRef>
          <a:fillRef idx="1">
            <a:schemeClr val="lt1"/>
          </a:fillRef>
          <a:effectRef idx="0">
            <a:schemeClr val="accent4"/>
          </a:effectRef>
          <a:fontRef idx="minor">
            <a:schemeClr val="dk1"/>
          </a:fontRef>
        </dgm:style>
      </dgm:prSet>
      <dgm:spPr/>
      <dgm:t>
        <a:bodyPr/>
        <a:lstStyle/>
        <a:p>
          <a:r>
            <a:rPr lang="en-US" sz="2800" dirty="0" smtClean="0">
              <a:latin typeface="Optima"/>
              <a:cs typeface="Optima"/>
            </a:rPr>
            <a:t>Abraham was born.</a:t>
          </a:r>
          <a:endParaRPr lang="en-US" sz="2800" dirty="0">
            <a:latin typeface="Optima"/>
            <a:cs typeface="Optima"/>
          </a:endParaRPr>
        </a:p>
      </dgm:t>
    </dgm:pt>
    <dgm:pt modelId="{3AB43978-63B7-3C4E-8C1D-ADF015B2E854}" type="parTrans" cxnId="{E5DEA278-E783-7D4A-AED6-97FE0D60707D}">
      <dgm:prSet/>
      <dgm:spPr/>
      <dgm:t>
        <a:bodyPr/>
        <a:lstStyle/>
        <a:p>
          <a:endParaRPr lang="en-US"/>
        </a:p>
      </dgm:t>
    </dgm:pt>
    <dgm:pt modelId="{0628A22F-1ECA-224E-9F38-4DE590089B72}" type="sibTrans" cxnId="{E5DEA278-E783-7D4A-AED6-97FE0D60707D}">
      <dgm:prSet/>
      <dgm:spPr/>
      <dgm:t>
        <a:bodyPr/>
        <a:lstStyle/>
        <a:p>
          <a:endParaRPr lang="en-US"/>
        </a:p>
      </dgm:t>
    </dgm:pt>
    <dgm:pt modelId="{F3CBAA1A-36AD-E342-90B2-DB7160E1F765}">
      <dgm:prSet phldrT="[Text]"/>
      <dgm:spPr>
        <a:solidFill>
          <a:schemeClr val="accent2"/>
        </a:solidFill>
      </dgm:spPr>
      <dgm:t>
        <a:bodyPr/>
        <a:lstStyle/>
        <a:p>
          <a:r>
            <a:rPr lang="en-US" dirty="0" smtClean="0">
              <a:latin typeface="Optima"/>
              <a:cs typeface="Optima"/>
            </a:rPr>
            <a:t>November 13, 2156 BC</a:t>
          </a:r>
          <a:endParaRPr lang="en-US" dirty="0">
            <a:latin typeface="Optima"/>
            <a:cs typeface="Optima"/>
          </a:endParaRPr>
        </a:p>
      </dgm:t>
    </dgm:pt>
    <dgm:pt modelId="{2D8CDE6E-3BB3-1D40-A5A1-8CDAC099B59B}" type="parTrans" cxnId="{D7798C46-1FBD-8D41-84AF-8749DED043A3}">
      <dgm:prSet/>
      <dgm:spPr/>
      <dgm:t>
        <a:bodyPr/>
        <a:lstStyle/>
        <a:p>
          <a:endParaRPr lang="en-US"/>
        </a:p>
      </dgm:t>
    </dgm:pt>
    <dgm:pt modelId="{291C52E0-67E8-CA42-B0EE-FE33CE44A9B8}" type="sibTrans" cxnId="{D7798C46-1FBD-8D41-84AF-8749DED043A3}">
      <dgm:prSet/>
      <dgm:spPr/>
      <dgm:t>
        <a:bodyPr/>
        <a:lstStyle/>
        <a:p>
          <a:endParaRPr lang="en-US"/>
        </a:p>
      </dgm:t>
    </dgm:pt>
    <dgm:pt modelId="{B0378683-5255-3047-903B-66F98E52DF40}">
      <dgm:prSet phldrT="[Text]"/>
      <dgm:spPr>
        <a:solidFill>
          <a:schemeClr val="accent2">
            <a:lumMod val="75000"/>
          </a:schemeClr>
        </a:solidFill>
      </dgm:spPr>
      <dgm:t>
        <a:bodyPr/>
        <a:lstStyle/>
        <a:p>
          <a:r>
            <a:rPr lang="en-US" dirty="0" smtClean="0">
              <a:latin typeface="Optima"/>
              <a:cs typeface="Optima"/>
            </a:rPr>
            <a:t>November 11, 2166 BC</a:t>
          </a:r>
          <a:endParaRPr lang="en-US" dirty="0">
            <a:latin typeface="Optima"/>
            <a:cs typeface="Optima"/>
          </a:endParaRPr>
        </a:p>
      </dgm:t>
    </dgm:pt>
    <dgm:pt modelId="{58C1A99F-F447-D949-B7EB-17434CB28F58}" type="parTrans" cxnId="{16F94C13-3BC3-2140-98E0-58396590FABB}">
      <dgm:prSet/>
      <dgm:spPr/>
      <dgm:t>
        <a:bodyPr/>
        <a:lstStyle/>
        <a:p>
          <a:endParaRPr lang="en-US"/>
        </a:p>
      </dgm:t>
    </dgm:pt>
    <dgm:pt modelId="{D1B3C8BA-4023-6548-BED5-C20B0A3870AD}" type="sibTrans" cxnId="{16F94C13-3BC3-2140-98E0-58396590FABB}">
      <dgm:prSet/>
      <dgm:spPr/>
      <dgm:t>
        <a:bodyPr/>
        <a:lstStyle/>
        <a:p>
          <a:endParaRPr lang="en-US"/>
        </a:p>
      </dgm:t>
    </dgm:pt>
    <dgm:pt modelId="{39107661-86D2-C840-9EE0-217E38E2625E}" type="pres">
      <dgm:prSet presAssocID="{81398198-9510-3A47-95D5-F9ABFC91AFE2}" presName="Name0" presStyleCnt="0">
        <dgm:presLayoutVars>
          <dgm:chMax val="5"/>
          <dgm:chPref val="5"/>
          <dgm:dir/>
          <dgm:animLvl val="lvl"/>
        </dgm:presLayoutVars>
      </dgm:prSet>
      <dgm:spPr/>
      <dgm:t>
        <a:bodyPr/>
        <a:lstStyle/>
        <a:p>
          <a:endParaRPr lang="en-US"/>
        </a:p>
      </dgm:t>
    </dgm:pt>
    <dgm:pt modelId="{DCB23353-0601-B047-938A-2821E915E73D}" type="pres">
      <dgm:prSet presAssocID="{D626CB31-96DA-0640-AF38-5B0D67C3FD22}" presName="parentText1" presStyleLbl="node1" presStyleIdx="0" presStyleCnt="3" custLinFactNeighborY="1325">
        <dgm:presLayoutVars>
          <dgm:chMax/>
          <dgm:chPref val="3"/>
          <dgm:bulletEnabled val="1"/>
        </dgm:presLayoutVars>
      </dgm:prSet>
      <dgm:spPr/>
      <dgm:t>
        <a:bodyPr/>
        <a:lstStyle/>
        <a:p>
          <a:endParaRPr lang="en-US"/>
        </a:p>
      </dgm:t>
    </dgm:pt>
    <dgm:pt modelId="{43D79956-BA8C-154C-ADF9-E6D5E45C5B83}" type="pres">
      <dgm:prSet presAssocID="{D626CB31-96DA-0640-AF38-5B0D67C3FD22}" presName="childText1" presStyleLbl="solidAlignAcc1" presStyleIdx="0" presStyleCnt="2" custScaleX="100209" custScaleY="27919" custLinFactNeighborY="-20628">
        <dgm:presLayoutVars>
          <dgm:chMax val="0"/>
          <dgm:chPref val="0"/>
          <dgm:bulletEnabled val="1"/>
        </dgm:presLayoutVars>
      </dgm:prSet>
      <dgm:spPr/>
      <dgm:t>
        <a:bodyPr/>
        <a:lstStyle/>
        <a:p>
          <a:endParaRPr lang="en-US"/>
        </a:p>
      </dgm:t>
    </dgm:pt>
    <dgm:pt modelId="{AD476D1C-EE45-EA49-BE94-E17126091FB8}" type="pres">
      <dgm:prSet presAssocID="{B0378683-5255-3047-903B-66F98E52DF40}" presName="parentText2" presStyleLbl="node1" presStyleIdx="1" presStyleCnt="3">
        <dgm:presLayoutVars>
          <dgm:chMax/>
          <dgm:chPref val="3"/>
          <dgm:bulletEnabled val="1"/>
        </dgm:presLayoutVars>
      </dgm:prSet>
      <dgm:spPr/>
      <dgm:t>
        <a:bodyPr/>
        <a:lstStyle/>
        <a:p>
          <a:endParaRPr lang="en-US"/>
        </a:p>
      </dgm:t>
    </dgm:pt>
    <dgm:pt modelId="{FE30BC73-9F11-CE4D-99FF-D19714D7AF41}" type="pres">
      <dgm:prSet presAssocID="{B0378683-5255-3047-903B-66F98E52DF40}" presName="childText2" presStyleLbl="solidAlignAcc1" presStyleIdx="1" presStyleCnt="2" custScaleX="72273" custScaleY="44862" custLinFactNeighborX="-13759" custLinFactNeighborY="-26741">
        <dgm:presLayoutVars>
          <dgm:chMax val="0"/>
          <dgm:chPref val="0"/>
          <dgm:bulletEnabled val="1"/>
        </dgm:presLayoutVars>
      </dgm:prSet>
      <dgm:spPr/>
      <dgm:t>
        <a:bodyPr/>
        <a:lstStyle/>
        <a:p>
          <a:endParaRPr lang="en-US"/>
        </a:p>
      </dgm:t>
    </dgm:pt>
    <dgm:pt modelId="{0DB6D924-503D-D940-B093-9B752295B61A}" type="pres">
      <dgm:prSet presAssocID="{F3CBAA1A-36AD-E342-90B2-DB7160E1F765}" presName="parentText3" presStyleLbl="node1" presStyleIdx="2" presStyleCnt="3" custLinFactNeighborX="-21600" custLinFactNeighborY="9246">
        <dgm:presLayoutVars>
          <dgm:chMax/>
          <dgm:chPref val="3"/>
          <dgm:bulletEnabled val="1"/>
        </dgm:presLayoutVars>
      </dgm:prSet>
      <dgm:spPr/>
      <dgm:t>
        <a:bodyPr/>
        <a:lstStyle/>
        <a:p>
          <a:endParaRPr lang="en-US"/>
        </a:p>
      </dgm:t>
    </dgm:pt>
  </dgm:ptLst>
  <dgm:cxnLst>
    <dgm:cxn modelId="{16F94C13-3BC3-2140-98E0-58396590FABB}" srcId="{81398198-9510-3A47-95D5-F9ABFC91AFE2}" destId="{B0378683-5255-3047-903B-66F98E52DF40}" srcOrd="1" destOrd="0" parTransId="{58C1A99F-F447-D949-B7EB-17434CB28F58}" sibTransId="{D1B3C8BA-4023-6548-BED5-C20B0A3870AD}"/>
    <dgm:cxn modelId="{17F5DB98-7799-BD42-A9D8-42051C0FBAB8}" type="presOf" srcId="{B0378683-5255-3047-903B-66F98E52DF40}" destId="{AD476D1C-EE45-EA49-BE94-E17126091FB8}" srcOrd="0" destOrd="0" presId="urn:microsoft.com/office/officeart/2009/3/layout/IncreasingArrowsProcess"/>
    <dgm:cxn modelId="{E5DEA278-E783-7D4A-AED6-97FE0D60707D}" srcId="{B0378683-5255-3047-903B-66F98E52DF40}" destId="{683B1ACA-3F8A-434D-966B-B88475BE173C}" srcOrd="0" destOrd="0" parTransId="{3AB43978-63B7-3C4E-8C1D-ADF015B2E854}" sibTransId="{0628A22F-1ECA-224E-9F38-4DE590089B72}"/>
    <dgm:cxn modelId="{D7798C46-1FBD-8D41-84AF-8749DED043A3}" srcId="{81398198-9510-3A47-95D5-F9ABFC91AFE2}" destId="{F3CBAA1A-36AD-E342-90B2-DB7160E1F765}" srcOrd="2" destOrd="0" parTransId="{2D8CDE6E-3BB3-1D40-A5A1-8CDAC099B59B}" sibTransId="{291C52E0-67E8-CA42-B0EE-FE33CE44A9B8}"/>
    <dgm:cxn modelId="{03E5FD30-8B7A-4640-91BE-0CF1C9B39A8B}" type="presOf" srcId="{D626CB31-96DA-0640-AF38-5B0D67C3FD22}" destId="{DCB23353-0601-B047-938A-2821E915E73D}" srcOrd="0" destOrd="0" presId="urn:microsoft.com/office/officeart/2009/3/layout/IncreasingArrowsProcess"/>
    <dgm:cxn modelId="{DAD151FE-7282-D343-B92E-81B8EFA3ABBD}" srcId="{D626CB31-96DA-0640-AF38-5B0D67C3FD22}" destId="{E3F62C78-2C3D-EF4E-815A-A58E5FCAA694}" srcOrd="0" destOrd="0" parTransId="{EE4E8E41-15C2-3146-9DE8-535556D01DC5}" sibTransId="{51C92AFC-33DE-3743-92C0-6A29548DE873}"/>
    <dgm:cxn modelId="{517AA3A8-E3BA-1941-8F0A-9411BE28021D}" type="presOf" srcId="{F3CBAA1A-36AD-E342-90B2-DB7160E1F765}" destId="{0DB6D924-503D-D940-B093-9B752295B61A}" srcOrd="0" destOrd="0" presId="urn:microsoft.com/office/officeart/2009/3/layout/IncreasingArrowsProcess"/>
    <dgm:cxn modelId="{BA518642-6A8B-8A4C-BF7D-1898C54A614E}" type="presOf" srcId="{81398198-9510-3A47-95D5-F9ABFC91AFE2}" destId="{39107661-86D2-C840-9EE0-217E38E2625E}" srcOrd="0" destOrd="0" presId="urn:microsoft.com/office/officeart/2009/3/layout/IncreasingArrowsProcess"/>
    <dgm:cxn modelId="{61ED6880-E308-1348-9B65-6AF4D48C0AA8}" srcId="{81398198-9510-3A47-95D5-F9ABFC91AFE2}" destId="{D626CB31-96DA-0640-AF38-5B0D67C3FD22}" srcOrd="0" destOrd="0" parTransId="{C9E7F4B9-F723-F141-9CB0-7D8A83B17E44}" sibTransId="{C20905BF-1CDA-4744-BF6B-A6DA2CCF5361}"/>
    <dgm:cxn modelId="{78238319-B2E8-D946-BF28-46110FC9C58B}" type="presOf" srcId="{E3F62C78-2C3D-EF4E-815A-A58E5FCAA694}" destId="{43D79956-BA8C-154C-ADF9-E6D5E45C5B83}" srcOrd="0" destOrd="0" presId="urn:microsoft.com/office/officeart/2009/3/layout/IncreasingArrowsProcess"/>
    <dgm:cxn modelId="{286FEA2C-692B-684B-8CAC-87A1603013E0}" type="presOf" srcId="{683B1ACA-3F8A-434D-966B-B88475BE173C}" destId="{FE30BC73-9F11-CE4D-99FF-D19714D7AF41}" srcOrd="0" destOrd="0" presId="urn:microsoft.com/office/officeart/2009/3/layout/IncreasingArrowsProcess"/>
    <dgm:cxn modelId="{F5C682DF-6058-B943-AB73-63C19F669FD0}" type="presParOf" srcId="{39107661-86D2-C840-9EE0-217E38E2625E}" destId="{DCB23353-0601-B047-938A-2821E915E73D}" srcOrd="0" destOrd="0" presId="urn:microsoft.com/office/officeart/2009/3/layout/IncreasingArrowsProcess"/>
    <dgm:cxn modelId="{0FB35428-B9BA-7D4A-AB17-6BCDA3432390}" type="presParOf" srcId="{39107661-86D2-C840-9EE0-217E38E2625E}" destId="{43D79956-BA8C-154C-ADF9-E6D5E45C5B83}" srcOrd="1" destOrd="0" presId="urn:microsoft.com/office/officeart/2009/3/layout/IncreasingArrowsProcess"/>
    <dgm:cxn modelId="{14F29744-1D3B-5748-805B-AE2B6D4365F4}" type="presParOf" srcId="{39107661-86D2-C840-9EE0-217E38E2625E}" destId="{AD476D1C-EE45-EA49-BE94-E17126091FB8}" srcOrd="2" destOrd="0" presId="urn:microsoft.com/office/officeart/2009/3/layout/IncreasingArrowsProcess"/>
    <dgm:cxn modelId="{1FB2230A-827A-2347-9A0F-48198499B9EC}" type="presParOf" srcId="{39107661-86D2-C840-9EE0-217E38E2625E}" destId="{FE30BC73-9F11-CE4D-99FF-D19714D7AF41}" srcOrd="3" destOrd="0" presId="urn:microsoft.com/office/officeart/2009/3/layout/IncreasingArrowsProcess"/>
    <dgm:cxn modelId="{6FD84B08-75CC-4B4A-AEFC-5AB54E51FFDC}" type="presParOf" srcId="{39107661-86D2-C840-9EE0-217E38E2625E}" destId="{0DB6D924-503D-D940-B093-9B752295B61A}" srcOrd="4" destOrd="0" presId="urn:microsoft.com/office/officeart/2009/3/layout/IncreasingArrowsProcess"/>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DA0F261-06D7-4D40-BBC0-FFB863F4D7ED}" type="doc">
      <dgm:prSet loTypeId="urn:microsoft.com/office/officeart/2005/8/layout/vList5" loCatId="" qsTypeId="urn:microsoft.com/office/officeart/2005/8/quickstyle/simple4" qsCatId="simple" csTypeId="urn:microsoft.com/office/officeart/2005/8/colors/accent1_2" csCatId="accent1" phldr="1"/>
      <dgm:spPr/>
      <dgm:t>
        <a:bodyPr/>
        <a:lstStyle/>
        <a:p>
          <a:endParaRPr lang="en-US"/>
        </a:p>
      </dgm:t>
    </dgm:pt>
    <dgm:pt modelId="{E070D9DD-069B-CE4E-9623-DA661653E151}">
      <dgm:prSet custT="1"/>
      <dgm:spPr/>
      <dgm:t>
        <a:bodyPr/>
        <a:lstStyle/>
        <a:p>
          <a:pPr rtl="0"/>
          <a:r>
            <a:rPr lang="en-US" sz="1800" i="1" dirty="0" smtClean="0"/>
            <a:t>Then he came out of the land of the Chaldeans and dwelt in Haran. And from there, when his father was dead, He moved him to this land in which you now dwell. Acts 7:2-7 (NKJV)</a:t>
          </a:r>
          <a:endParaRPr lang="en-US" sz="1800" i="1" dirty="0"/>
        </a:p>
      </dgm:t>
    </dgm:pt>
    <dgm:pt modelId="{4E151988-86E6-F646-AC91-7A9DFA61349A}" type="parTrans" cxnId="{7EDCA3A3-A914-764C-B7C9-4D7FA1FBCC7B}">
      <dgm:prSet/>
      <dgm:spPr/>
      <dgm:t>
        <a:bodyPr/>
        <a:lstStyle/>
        <a:p>
          <a:endParaRPr lang="en-US"/>
        </a:p>
      </dgm:t>
    </dgm:pt>
    <dgm:pt modelId="{1B28B2C8-65D6-AA45-B54C-C8244D8B93CB}" type="sibTrans" cxnId="{7EDCA3A3-A914-764C-B7C9-4D7FA1FBCC7B}">
      <dgm:prSet/>
      <dgm:spPr/>
      <dgm:t>
        <a:bodyPr/>
        <a:lstStyle/>
        <a:p>
          <a:endParaRPr lang="en-US"/>
        </a:p>
      </dgm:t>
    </dgm:pt>
    <dgm:pt modelId="{10FEBA38-6579-4948-8072-0A0A4AA171CB}">
      <dgm:prSet>
        <dgm:style>
          <a:lnRef idx="2">
            <a:schemeClr val="accent4">
              <a:shade val="50000"/>
            </a:schemeClr>
          </a:lnRef>
          <a:fillRef idx="1">
            <a:schemeClr val="accent4"/>
          </a:fillRef>
          <a:effectRef idx="0">
            <a:schemeClr val="accent4"/>
          </a:effectRef>
          <a:fontRef idx="minor">
            <a:schemeClr val="lt1"/>
          </a:fontRef>
        </dgm:style>
      </dgm:prSet>
      <dgm:spPr/>
      <dgm:t>
        <a:bodyPr/>
        <a:lstStyle/>
        <a:p>
          <a:pPr rtl="0"/>
          <a:r>
            <a:rPr lang="en-US" dirty="0" smtClean="0"/>
            <a:t>Sarah Dies</a:t>
          </a:r>
          <a:endParaRPr lang="en-US" dirty="0"/>
        </a:p>
      </dgm:t>
    </dgm:pt>
    <dgm:pt modelId="{E11D3857-FD81-AC4D-8819-18F07A8E47C8}" type="parTrans" cxnId="{45CEAE7C-941B-474C-A2FE-2F0117D6ED52}">
      <dgm:prSet/>
      <dgm:spPr/>
      <dgm:t>
        <a:bodyPr/>
        <a:lstStyle/>
        <a:p>
          <a:endParaRPr lang="en-US"/>
        </a:p>
      </dgm:t>
    </dgm:pt>
    <dgm:pt modelId="{5355049A-AB34-1F47-8CEA-6A4AC1944251}" type="sibTrans" cxnId="{45CEAE7C-941B-474C-A2FE-2F0117D6ED52}">
      <dgm:prSet/>
      <dgm:spPr/>
      <dgm:t>
        <a:bodyPr/>
        <a:lstStyle/>
        <a:p>
          <a:endParaRPr lang="en-US"/>
        </a:p>
      </dgm:t>
    </dgm:pt>
    <dgm:pt modelId="{B4BDFF80-15B9-F643-9114-6BC4F29115A5}">
      <dgm:prSet>
        <dgm:style>
          <a:lnRef idx="2">
            <a:schemeClr val="accent3">
              <a:shade val="50000"/>
            </a:schemeClr>
          </a:lnRef>
          <a:fillRef idx="1">
            <a:schemeClr val="accent3"/>
          </a:fillRef>
          <a:effectRef idx="0">
            <a:schemeClr val="accent3"/>
          </a:effectRef>
          <a:fontRef idx="minor">
            <a:schemeClr val="lt1"/>
          </a:fontRef>
        </dgm:style>
      </dgm:prSet>
      <dgm:spPr/>
      <dgm:t>
        <a:bodyPr/>
        <a:lstStyle/>
        <a:p>
          <a:pPr rtl="0"/>
          <a:r>
            <a:rPr lang="en-US" dirty="0" smtClean="0"/>
            <a:t>Abraham Leaves</a:t>
          </a:r>
          <a:endParaRPr lang="en-US" dirty="0"/>
        </a:p>
      </dgm:t>
    </dgm:pt>
    <dgm:pt modelId="{D20C1C33-9A00-E546-AEB7-D8CB0A2836F7}" type="parTrans" cxnId="{9A87BD35-7CDE-8643-BB48-80D207B0B484}">
      <dgm:prSet/>
      <dgm:spPr/>
      <dgm:t>
        <a:bodyPr/>
        <a:lstStyle/>
        <a:p>
          <a:endParaRPr lang="en-US"/>
        </a:p>
      </dgm:t>
    </dgm:pt>
    <dgm:pt modelId="{BE14790A-F032-2543-BA0B-751C7615AF36}" type="sibTrans" cxnId="{9A87BD35-7CDE-8643-BB48-80D207B0B484}">
      <dgm:prSet/>
      <dgm:spPr/>
      <dgm:t>
        <a:bodyPr/>
        <a:lstStyle/>
        <a:p>
          <a:endParaRPr lang="en-US"/>
        </a:p>
      </dgm:t>
    </dgm:pt>
    <dgm:pt modelId="{14F7989B-AD0E-2C49-A59E-E4E478B26673}">
      <dgm:prSet>
        <dgm:style>
          <a:lnRef idx="2">
            <a:schemeClr val="accent6">
              <a:shade val="50000"/>
            </a:schemeClr>
          </a:lnRef>
          <a:fillRef idx="1">
            <a:schemeClr val="accent6"/>
          </a:fillRef>
          <a:effectRef idx="0">
            <a:schemeClr val="accent6"/>
          </a:effectRef>
          <a:fontRef idx="minor">
            <a:schemeClr val="lt1"/>
          </a:fontRef>
        </dgm:style>
      </dgm:prSet>
      <dgm:spPr/>
      <dgm:t>
        <a:bodyPr/>
        <a:lstStyle/>
        <a:p>
          <a:pPr rtl="0"/>
          <a:r>
            <a:rPr lang="en-US" dirty="0" smtClean="0">
              <a:solidFill>
                <a:schemeClr val="tx1"/>
              </a:solidFill>
            </a:rPr>
            <a:t>Terah Dies</a:t>
          </a:r>
          <a:endParaRPr lang="en-US" dirty="0">
            <a:solidFill>
              <a:schemeClr val="tx1"/>
            </a:solidFill>
          </a:endParaRPr>
        </a:p>
      </dgm:t>
    </dgm:pt>
    <dgm:pt modelId="{6E806F47-AE77-2641-BE75-D7DEEBAA962D}" type="parTrans" cxnId="{37A1E7C7-4919-904A-9FBA-C69DC220E60E}">
      <dgm:prSet/>
      <dgm:spPr/>
      <dgm:t>
        <a:bodyPr/>
        <a:lstStyle/>
        <a:p>
          <a:endParaRPr lang="en-US"/>
        </a:p>
      </dgm:t>
    </dgm:pt>
    <dgm:pt modelId="{7E00C0DE-D017-6945-AE51-931FA2C48512}" type="sibTrans" cxnId="{37A1E7C7-4919-904A-9FBA-C69DC220E60E}">
      <dgm:prSet/>
      <dgm:spPr/>
      <dgm:t>
        <a:bodyPr/>
        <a:lstStyle/>
        <a:p>
          <a:endParaRPr lang="en-US"/>
        </a:p>
      </dgm:t>
    </dgm:pt>
    <dgm:pt modelId="{1F6AE178-9CDA-2B45-98B9-298FE13508C5}">
      <dgm:prSet/>
      <dgm:spPr/>
      <dgm:t>
        <a:bodyPr/>
        <a:lstStyle/>
        <a:p>
          <a:pPr rtl="0"/>
          <a:r>
            <a:rPr lang="en-US" b="0" i="1" dirty="0" smtClean="0"/>
            <a:t>Sarah lived one hundred and twenty-seven years; these were the years of the life of Sarah. </a:t>
          </a:r>
          <a:r>
            <a:rPr lang="en-US" b="1" i="1" baseline="30000" dirty="0" smtClean="0"/>
            <a:t>2 </a:t>
          </a:r>
          <a:r>
            <a:rPr lang="en-US" b="0" i="1" dirty="0" smtClean="0"/>
            <a:t>So Sarah died in Kirjath Arba (that is, Hebron) in the land of Canaan, and Abraham came to mourn for Sarah and to weep for her. </a:t>
          </a:r>
          <a:r>
            <a:rPr lang="en-US" i="1" dirty="0" smtClean="0"/>
            <a:t>Genesis 23:1-20 (NKJV)</a:t>
          </a:r>
          <a:endParaRPr lang="en-US" i="1" dirty="0"/>
        </a:p>
      </dgm:t>
    </dgm:pt>
    <dgm:pt modelId="{27797222-6268-C94D-8F1C-676F2BE4DE9B}" type="parTrans" cxnId="{A2BBE859-7242-3442-993C-1F9C215B1B46}">
      <dgm:prSet/>
      <dgm:spPr/>
      <dgm:t>
        <a:bodyPr/>
        <a:lstStyle/>
        <a:p>
          <a:endParaRPr lang="en-US"/>
        </a:p>
      </dgm:t>
    </dgm:pt>
    <dgm:pt modelId="{167328A8-4E05-5249-B843-F97E69714C0E}" type="sibTrans" cxnId="{A2BBE859-7242-3442-993C-1F9C215B1B46}">
      <dgm:prSet/>
      <dgm:spPr/>
      <dgm:t>
        <a:bodyPr/>
        <a:lstStyle/>
        <a:p>
          <a:endParaRPr lang="en-US"/>
        </a:p>
      </dgm:t>
    </dgm:pt>
    <dgm:pt modelId="{DF3B58D7-4C2F-E047-B2F1-84EEA8002A37}">
      <dgm:prSet custT="1"/>
      <dgm:spPr/>
      <dgm:t>
        <a:bodyPr/>
        <a:lstStyle/>
        <a:p>
          <a:pPr rtl="0"/>
          <a:r>
            <a:rPr lang="en-US" sz="2000" i="1" dirty="0" smtClean="0"/>
            <a:t>So the days of Terah were two hundred and five years, and Terah died in Haran. Genesis 11:24-32 (NKJV)</a:t>
          </a:r>
          <a:endParaRPr lang="en-US" sz="2000" i="1" dirty="0"/>
        </a:p>
      </dgm:t>
    </dgm:pt>
    <dgm:pt modelId="{33A53863-586B-E94B-B022-ED6AE96A629B}" type="sibTrans" cxnId="{9D7D7DAD-75D0-4C45-A18F-0940E3C1E56B}">
      <dgm:prSet/>
      <dgm:spPr/>
      <dgm:t>
        <a:bodyPr/>
        <a:lstStyle/>
        <a:p>
          <a:endParaRPr lang="en-US"/>
        </a:p>
      </dgm:t>
    </dgm:pt>
    <dgm:pt modelId="{C8B13359-551D-2A4C-8AC8-C339B5FB9ED9}" type="parTrans" cxnId="{9D7D7DAD-75D0-4C45-A18F-0940E3C1E56B}">
      <dgm:prSet/>
      <dgm:spPr/>
      <dgm:t>
        <a:bodyPr/>
        <a:lstStyle/>
        <a:p>
          <a:endParaRPr lang="en-US"/>
        </a:p>
      </dgm:t>
    </dgm:pt>
    <dgm:pt modelId="{AEA32AFE-50D6-AB4B-A516-CA3C3D86C754}" type="pres">
      <dgm:prSet presAssocID="{4DA0F261-06D7-4D40-BBC0-FFB863F4D7ED}" presName="Name0" presStyleCnt="0">
        <dgm:presLayoutVars>
          <dgm:dir/>
          <dgm:animLvl val="lvl"/>
          <dgm:resizeHandles val="exact"/>
        </dgm:presLayoutVars>
      </dgm:prSet>
      <dgm:spPr/>
      <dgm:t>
        <a:bodyPr/>
        <a:lstStyle/>
        <a:p>
          <a:endParaRPr lang="en-US"/>
        </a:p>
      </dgm:t>
    </dgm:pt>
    <dgm:pt modelId="{F172D851-4372-6F49-AD90-390EBD4781AF}" type="pres">
      <dgm:prSet presAssocID="{14F7989B-AD0E-2C49-A59E-E4E478B26673}" presName="linNode" presStyleCnt="0"/>
      <dgm:spPr/>
    </dgm:pt>
    <dgm:pt modelId="{64FCC0E5-9531-874F-9852-7940E1CADEDF}" type="pres">
      <dgm:prSet presAssocID="{14F7989B-AD0E-2C49-A59E-E4E478B26673}" presName="parentText" presStyleLbl="node1" presStyleIdx="0" presStyleCnt="3">
        <dgm:presLayoutVars>
          <dgm:chMax val="1"/>
          <dgm:bulletEnabled val="1"/>
        </dgm:presLayoutVars>
      </dgm:prSet>
      <dgm:spPr/>
      <dgm:t>
        <a:bodyPr/>
        <a:lstStyle/>
        <a:p>
          <a:endParaRPr lang="en-US"/>
        </a:p>
      </dgm:t>
    </dgm:pt>
    <dgm:pt modelId="{5335A8DD-0581-D746-BD1E-732EB1E214F7}" type="pres">
      <dgm:prSet presAssocID="{14F7989B-AD0E-2C49-A59E-E4E478B26673}" presName="descendantText" presStyleLbl="alignAccFollowNode1" presStyleIdx="0" presStyleCnt="3">
        <dgm:presLayoutVars>
          <dgm:bulletEnabled val="1"/>
        </dgm:presLayoutVars>
      </dgm:prSet>
      <dgm:spPr/>
      <dgm:t>
        <a:bodyPr/>
        <a:lstStyle/>
        <a:p>
          <a:endParaRPr lang="en-US"/>
        </a:p>
      </dgm:t>
    </dgm:pt>
    <dgm:pt modelId="{990FCFB8-58D3-8A48-9192-B6642C692C2C}" type="pres">
      <dgm:prSet presAssocID="{7E00C0DE-D017-6945-AE51-931FA2C48512}" presName="sp" presStyleCnt="0"/>
      <dgm:spPr/>
    </dgm:pt>
    <dgm:pt modelId="{31EBCB40-107F-4F45-898B-D279C589694B}" type="pres">
      <dgm:prSet presAssocID="{10FEBA38-6579-4948-8072-0A0A4AA171CB}" presName="linNode" presStyleCnt="0"/>
      <dgm:spPr/>
    </dgm:pt>
    <dgm:pt modelId="{BE8C0F5C-CD08-CA48-AD09-B4FD46272FD9}" type="pres">
      <dgm:prSet presAssocID="{10FEBA38-6579-4948-8072-0A0A4AA171CB}" presName="parentText" presStyleLbl="node1" presStyleIdx="1" presStyleCnt="3">
        <dgm:presLayoutVars>
          <dgm:chMax val="1"/>
          <dgm:bulletEnabled val="1"/>
        </dgm:presLayoutVars>
      </dgm:prSet>
      <dgm:spPr/>
      <dgm:t>
        <a:bodyPr/>
        <a:lstStyle/>
        <a:p>
          <a:endParaRPr lang="en-US"/>
        </a:p>
      </dgm:t>
    </dgm:pt>
    <dgm:pt modelId="{B851BACD-B834-6E4E-9377-13BBDCDD8386}" type="pres">
      <dgm:prSet presAssocID="{10FEBA38-6579-4948-8072-0A0A4AA171CB}" presName="descendantText" presStyleLbl="alignAccFollowNode1" presStyleIdx="1" presStyleCnt="3">
        <dgm:presLayoutVars>
          <dgm:bulletEnabled val="1"/>
        </dgm:presLayoutVars>
      </dgm:prSet>
      <dgm:spPr/>
      <dgm:t>
        <a:bodyPr/>
        <a:lstStyle/>
        <a:p>
          <a:endParaRPr lang="en-US"/>
        </a:p>
      </dgm:t>
    </dgm:pt>
    <dgm:pt modelId="{E392EBD3-241F-5342-818C-D7F49BF1FA95}" type="pres">
      <dgm:prSet presAssocID="{5355049A-AB34-1F47-8CEA-6A4AC1944251}" presName="sp" presStyleCnt="0"/>
      <dgm:spPr/>
    </dgm:pt>
    <dgm:pt modelId="{21A063CF-B3BF-F843-A6E1-074421B0851A}" type="pres">
      <dgm:prSet presAssocID="{B4BDFF80-15B9-F643-9114-6BC4F29115A5}" presName="linNode" presStyleCnt="0"/>
      <dgm:spPr/>
    </dgm:pt>
    <dgm:pt modelId="{840C37A7-3576-5048-80E7-196BE0FD4149}" type="pres">
      <dgm:prSet presAssocID="{B4BDFF80-15B9-F643-9114-6BC4F29115A5}" presName="parentText" presStyleLbl="node1" presStyleIdx="2" presStyleCnt="3">
        <dgm:presLayoutVars>
          <dgm:chMax val="1"/>
          <dgm:bulletEnabled val="1"/>
        </dgm:presLayoutVars>
      </dgm:prSet>
      <dgm:spPr/>
      <dgm:t>
        <a:bodyPr/>
        <a:lstStyle/>
        <a:p>
          <a:endParaRPr lang="en-US"/>
        </a:p>
      </dgm:t>
    </dgm:pt>
    <dgm:pt modelId="{4F35AB72-EAFF-8D46-B947-10BD96450C50}" type="pres">
      <dgm:prSet presAssocID="{B4BDFF80-15B9-F643-9114-6BC4F29115A5}" presName="descendantText" presStyleLbl="alignAccFollowNode1" presStyleIdx="2" presStyleCnt="3">
        <dgm:presLayoutVars>
          <dgm:bulletEnabled val="1"/>
        </dgm:presLayoutVars>
      </dgm:prSet>
      <dgm:spPr/>
      <dgm:t>
        <a:bodyPr/>
        <a:lstStyle/>
        <a:p>
          <a:endParaRPr lang="en-US"/>
        </a:p>
      </dgm:t>
    </dgm:pt>
  </dgm:ptLst>
  <dgm:cxnLst>
    <dgm:cxn modelId="{A2BBE859-7242-3442-993C-1F9C215B1B46}" srcId="{10FEBA38-6579-4948-8072-0A0A4AA171CB}" destId="{1F6AE178-9CDA-2B45-98B9-298FE13508C5}" srcOrd="0" destOrd="0" parTransId="{27797222-6268-C94D-8F1C-676F2BE4DE9B}" sibTransId="{167328A8-4E05-5249-B843-F97E69714C0E}"/>
    <dgm:cxn modelId="{B0F2B5F8-82E3-DB40-99E7-3309CC8AAEC8}" type="presOf" srcId="{1F6AE178-9CDA-2B45-98B9-298FE13508C5}" destId="{B851BACD-B834-6E4E-9377-13BBDCDD8386}" srcOrd="0" destOrd="0" presId="urn:microsoft.com/office/officeart/2005/8/layout/vList5"/>
    <dgm:cxn modelId="{99A2C469-CBAF-AF4B-BEE2-EAB71BB3F278}" type="presOf" srcId="{14F7989B-AD0E-2C49-A59E-E4E478B26673}" destId="{64FCC0E5-9531-874F-9852-7940E1CADEDF}" srcOrd="0" destOrd="0" presId="urn:microsoft.com/office/officeart/2005/8/layout/vList5"/>
    <dgm:cxn modelId="{ED3EA2A4-50ED-B144-959A-DF6E2A984B16}" type="presOf" srcId="{B4BDFF80-15B9-F643-9114-6BC4F29115A5}" destId="{840C37A7-3576-5048-80E7-196BE0FD4149}" srcOrd="0" destOrd="0" presId="urn:microsoft.com/office/officeart/2005/8/layout/vList5"/>
    <dgm:cxn modelId="{37A1E7C7-4919-904A-9FBA-C69DC220E60E}" srcId="{4DA0F261-06D7-4D40-BBC0-FFB863F4D7ED}" destId="{14F7989B-AD0E-2C49-A59E-E4E478B26673}" srcOrd="0" destOrd="0" parTransId="{6E806F47-AE77-2641-BE75-D7DEEBAA962D}" sibTransId="{7E00C0DE-D017-6945-AE51-931FA2C48512}"/>
    <dgm:cxn modelId="{0917A3A4-5A70-0146-B857-D722C211BFB6}" type="presOf" srcId="{10FEBA38-6579-4948-8072-0A0A4AA171CB}" destId="{BE8C0F5C-CD08-CA48-AD09-B4FD46272FD9}" srcOrd="0" destOrd="0" presId="urn:microsoft.com/office/officeart/2005/8/layout/vList5"/>
    <dgm:cxn modelId="{7EDCA3A3-A914-764C-B7C9-4D7FA1FBCC7B}" srcId="{B4BDFF80-15B9-F643-9114-6BC4F29115A5}" destId="{E070D9DD-069B-CE4E-9623-DA661653E151}" srcOrd="0" destOrd="0" parTransId="{4E151988-86E6-F646-AC91-7A9DFA61349A}" sibTransId="{1B28B2C8-65D6-AA45-B54C-C8244D8B93CB}"/>
    <dgm:cxn modelId="{9A87BD35-7CDE-8643-BB48-80D207B0B484}" srcId="{4DA0F261-06D7-4D40-BBC0-FFB863F4D7ED}" destId="{B4BDFF80-15B9-F643-9114-6BC4F29115A5}" srcOrd="2" destOrd="0" parTransId="{D20C1C33-9A00-E546-AEB7-D8CB0A2836F7}" sibTransId="{BE14790A-F032-2543-BA0B-751C7615AF36}"/>
    <dgm:cxn modelId="{45CEAE7C-941B-474C-A2FE-2F0117D6ED52}" srcId="{4DA0F261-06D7-4D40-BBC0-FFB863F4D7ED}" destId="{10FEBA38-6579-4948-8072-0A0A4AA171CB}" srcOrd="1" destOrd="0" parTransId="{E11D3857-FD81-AC4D-8819-18F07A8E47C8}" sibTransId="{5355049A-AB34-1F47-8CEA-6A4AC1944251}"/>
    <dgm:cxn modelId="{9D7D7DAD-75D0-4C45-A18F-0940E3C1E56B}" srcId="{14F7989B-AD0E-2C49-A59E-E4E478B26673}" destId="{DF3B58D7-4C2F-E047-B2F1-84EEA8002A37}" srcOrd="0" destOrd="0" parTransId="{C8B13359-551D-2A4C-8AC8-C339B5FB9ED9}" sibTransId="{33A53863-586B-E94B-B022-ED6AE96A629B}"/>
    <dgm:cxn modelId="{FD96A154-FBE2-4643-ACD5-D6D28C5C7398}" type="presOf" srcId="{4DA0F261-06D7-4D40-BBC0-FFB863F4D7ED}" destId="{AEA32AFE-50D6-AB4B-A516-CA3C3D86C754}" srcOrd="0" destOrd="0" presId="urn:microsoft.com/office/officeart/2005/8/layout/vList5"/>
    <dgm:cxn modelId="{EECBAB5C-C0BE-AF41-8CA3-EB3B6D2C3178}" type="presOf" srcId="{DF3B58D7-4C2F-E047-B2F1-84EEA8002A37}" destId="{5335A8DD-0581-D746-BD1E-732EB1E214F7}" srcOrd="0" destOrd="0" presId="urn:microsoft.com/office/officeart/2005/8/layout/vList5"/>
    <dgm:cxn modelId="{FC4CEFCB-58AB-1540-8CC7-C9DA92153C14}" type="presOf" srcId="{E070D9DD-069B-CE4E-9623-DA661653E151}" destId="{4F35AB72-EAFF-8D46-B947-10BD96450C50}" srcOrd="0" destOrd="0" presId="urn:microsoft.com/office/officeart/2005/8/layout/vList5"/>
    <dgm:cxn modelId="{5A19B3E2-C3BC-9F4A-BFB6-1314390FA4B1}" type="presParOf" srcId="{AEA32AFE-50D6-AB4B-A516-CA3C3D86C754}" destId="{F172D851-4372-6F49-AD90-390EBD4781AF}" srcOrd="0" destOrd="0" presId="urn:microsoft.com/office/officeart/2005/8/layout/vList5"/>
    <dgm:cxn modelId="{B720E010-96F8-BF4C-B81E-6E55E44BBD23}" type="presParOf" srcId="{F172D851-4372-6F49-AD90-390EBD4781AF}" destId="{64FCC0E5-9531-874F-9852-7940E1CADEDF}" srcOrd="0" destOrd="0" presId="urn:microsoft.com/office/officeart/2005/8/layout/vList5"/>
    <dgm:cxn modelId="{7512C02A-3F68-D946-8623-A17A3F4EC9A9}" type="presParOf" srcId="{F172D851-4372-6F49-AD90-390EBD4781AF}" destId="{5335A8DD-0581-D746-BD1E-732EB1E214F7}" srcOrd="1" destOrd="0" presId="urn:microsoft.com/office/officeart/2005/8/layout/vList5"/>
    <dgm:cxn modelId="{29B5C533-FDCB-6049-B765-907E2E8B0F27}" type="presParOf" srcId="{AEA32AFE-50D6-AB4B-A516-CA3C3D86C754}" destId="{990FCFB8-58D3-8A48-9192-B6642C692C2C}" srcOrd="1" destOrd="0" presId="urn:microsoft.com/office/officeart/2005/8/layout/vList5"/>
    <dgm:cxn modelId="{6D65CD13-2117-BC41-999D-B1B37D6DF14D}" type="presParOf" srcId="{AEA32AFE-50D6-AB4B-A516-CA3C3D86C754}" destId="{31EBCB40-107F-4F45-898B-D279C589694B}" srcOrd="2" destOrd="0" presId="urn:microsoft.com/office/officeart/2005/8/layout/vList5"/>
    <dgm:cxn modelId="{694BAD68-E784-6B4A-953F-B29E6D641912}" type="presParOf" srcId="{31EBCB40-107F-4F45-898B-D279C589694B}" destId="{BE8C0F5C-CD08-CA48-AD09-B4FD46272FD9}" srcOrd="0" destOrd="0" presId="urn:microsoft.com/office/officeart/2005/8/layout/vList5"/>
    <dgm:cxn modelId="{1D54BEE0-E680-C74F-AD1F-DF5F683E3474}" type="presParOf" srcId="{31EBCB40-107F-4F45-898B-D279C589694B}" destId="{B851BACD-B834-6E4E-9377-13BBDCDD8386}" srcOrd="1" destOrd="0" presId="urn:microsoft.com/office/officeart/2005/8/layout/vList5"/>
    <dgm:cxn modelId="{4959FF7A-CF71-3B4B-B869-110488E04F50}" type="presParOf" srcId="{AEA32AFE-50D6-AB4B-A516-CA3C3D86C754}" destId="{E392EBD3-241F-5342-818C-D7F49BF1FA95}" srcOrd="3" destOrd="0" presId="urn:microsoft.com/office/officeart/2005/8/layout/vList5"/>
    <dgm:cxn modelId="{98B6103F-5066-AB4D-8B85-F35558B786CE}" type="presParOf" srcId="{AEA32AFE-50D6-AB4B-A516-CA3C3D86C754}" destId="{21A063CF-B3BF-F843-A6E1-074421B0851A}" srcOrd="4" destOrd="0" presId="urn:microsoft.com/office/officeart/2005/8/layout/vList5"/>
    <dgm:cxn modelId="{B15B2D73-BCC6-2A43-9F45-D8A52ED11F27}" type="presParOf" srcId="{21A063CF-B3BF-F843-A6E1-074421B0851A}" destId="{840C37A7-3576-5048-80E7-196BE0FD4149}" srcOrd="0" destOrd="0" presId="urn:microsoft.com/office/officeart/2005/8/layout/vList5"/>
    <dgm:cxn modelId="{8B241BA9-D119-744D-8034-981322573C64}" type="presParOf" srcId="{21A063CF-B3BF-F843-A6E1-074421B0851A}" destId="{4F35AB72-EAFF-8D46-B947-10BD96450C50}"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CB23353-0601-B047-938A-2821E915E73D}">
      <dsp:nvSpPr>
        <dsp:cNvPr id="0" name=""/>
        <dsp:cNvSpPr/>
      </dsp:nvSpPr>
      <dsp:spPr>
        <a:xfrm>
          <a:off x="0" y="58888"/>
          <a:ext cx="8229600" cy="1198566"/>
        </a:xfrm>
        <a:prstGeom prst="rightArrow">
          <a:avLst>
            <a:gd name="adj1" fmla="val 50000"/>
            <a:gd name="adj2" fmla="val 50000"/>
          </a:avLst>
        </a:prstGeom>
        <a:solidFill>
          <a:schemeClr val="accent2">
            <a:lumMod val="50000"/>
          </a:schemeClr>
        </a:solidFill>
        <a:ln w="381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87630" tIns="87630" rIns="254000" bIns="190272" numCol="1" spcCol="1270" anchor="ctr" anchorCtr="0">
          <a:noAutofit/>
        </a:bodyPr>
        <a:lstStyle/>
        <a:p>
          <a:pPr lvl="0" algn="l" defTabSz="1022350">
            <a:lnSpc>
              <a:spcPct val="90000"/>
            </a:lnSpc>
            <a:spcBef>
              <a:spcPct val="0"/>
            </a:spcBef>
            <a:spcAft>
              <a:spcPct val="35000"/>
            </a:spcAft>
          </a:pPr>
          <a:r>
            <a:rPr lang="en-US" sz="2300" kern="1200" dirty="0" smtClean="0"/>
            <a:t>October 28, 2236 BC</a:t>
          </a:r>
          <a:endParaRPr lang="en-US" sz="2300" kern="1200" dirty="0"/>
        </a:p>
      </dsp:txBody>
      <dsp:txXfrm>
        <a:off x="0" y="58888"/>
        <a:ext cx="8229600" cy="1198566"/>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CB23353-0601-B047-938A-2821E915E73D}">
      <dsp:nvSpPr>
        <dsp:cNvPr id="0" name=""/>
        <dsp:cNvSpPr/>
      </dsp:nvSpPr>
      <dsp:spPr>
        <a:xfrm>
          <a:off x="0" y="0"/>
          <a:ext cx="8229600" cy="1198691"/>
        </a:xfrm>
        <a:prstGeom prst="rightArrow">
          <a:avLst>
            <a:gd name="adj1" fmla="val 50000"/>
            <a:gd name="adj2" fmla="val 50000"/>
          </a:avLst>
        </a:prstGeom>
        <a:solidFill>
          <a:schemeClr val="accent2">
            <a:lumMod val="50000"/>
          </a:schemeClr>
        </a:solidFill>
        <a:ln w="381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87630" tIns="87630" rIns="254000" bIns="190292" numCol="1" spcCol="1270" anchor="ctr" anchorCtr="0">
          <a:noAutofit/>
        </a:bodyPr>
        <a:lstStyle/>
        <a:p>
          <a:pPr lvl="0" algn="l" defTabSz="1022350">
            <a:lnSpc>
              <a:spcPct val="90000"/>
            </a:lnSpc>
            <a:spcBef>
              <a:spcPct val="0"/>
            </a:spcBef>
            <a:spcAft>
              <a:spcPct val="35000"/>
            </a:spcAft>
          </a:pPr>
          <a:r>
            <a:rPr lang="en-US" sz="2300" kern="1200" dirty="0" smtClean="0"/>
            <a:t>October 28, 2236 BC</a:t>
          </a:r>
          <a:endParaRPr lang="en-US" sz="2300" kern="1200" dirty="0"/>
        </a:p>
      </dsp:txBody>
      <dsp:txXfrm>
        <a:off x="0" y="0"/>
        <a:ext cx="8229600" cy="1198691"/>
      </dsp:txXfrm>
    </dsp:sp>
    <dsp:sp modelId="{132AB6E0-45CE-A94D-B7CC-F5AB12D038E2}">
      <dsp:nvSpPr>
        <dsp:cNvPr id="0" name=""/>
        <dsp:cNvSpPr/>
      </dsp:nvSpPr>
      <dsp:spPr>
        <a:xfrm>
          <a:off x="2924185" y="539958"/>
          <a:ext cx="4427524" cy="1198691"/>
        </a:xfrm>
        <a:prstGeom prst="rightArrow">
          <a:avLst>
            <a:gd name="adj1" fmla="val 50000"/>
            <a:gd name="adj2" fmla="val 50000"/>
          </a:avLst>
        </a:prstGeom>
        <a:solidFill>
          <a:schemeClr val="accent2">
            <a:lumMod val="75000"/>
          </a:schemeClr>
        </a:solidFill>
        <a:ln w="38100" cap="flat" cmpd="sng" algn="ctr">
          <a:solidFill>
            <a:schemeClr val="accent2">
              <a:lumMod val="75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87630" tIns="87630" rIns="254000" bIns="190292" numCol="1" spcCol="1270" anchor="ctr" anchorCtr="0">
          <a:noAutofit/>
        </a:bodyPr>
        <a:lstStyle/>
        <a:p>
          <a:pPr lvl="0" algn="l" defTabSz="1022350">
            <a:lnSpc>
              <a:spcPct val="90000"/>
            </a:lnSpc>
            <a:spcBef>
              <a:spcPct val="0"/>
            </a:spcBef>
            <a:spcAft>
              <a:spcPct val="35000"/>
            </a:spcAft>
          </a:pPr>
          <a:r>
            <a:rPr lang="en-US" sz="2300" kern="1200" dirty="0" smtClean="0"/>
            <a:t>November 11, 2166 BC</a:t>
          </a:r>
          <a:endParaRPr lang="en-US" sz="2300" kern="1200" dirty="0"/>
        </a:p>
      </dsp:txBody>
      <dsp:txXfrm>
        <a:off x="2924185" y="539958"/>
        <a:ext cx="4427524" cy="1198691"/>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CB23353-0601-B047-938A-2821E915E73D}">
      <dsp:nvSpPr>
        <dsp:cNvPr id="0" name=""/>
        <dsp:cNvSpPr/>
      </dsp:nvSpPr>
      <dsp:spPr>
        <a:xfrm>
          <a:off x="1324" y="803842"/>
          <a:ext cx="8229600" cy="1198543"/>
        </a:xfrm>
        <a:prstGeom prst="rightArrow">
          <a:avLst>
            <a:gd name="adj1" fmla="val 50000"/>
            <a:gd name="adj2" fmla="val 50000"/>
          </a:avLst>
        </a:prstGeom>
        <a:solidFill>
          <a:schemeClr val="accent2">
            <a:lumMod val="50000"/>
          </a:schemeClr>
        </a:solidFill>
        <a:ln w="38100" cap="flat"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72390" tIns="72390" rIns="254000" bIns="190269" numCol="1" spcCol="1270" anchor="ctr" anchorCtr="0">
          <a:noAutofit/>
        </a:bodyPr>
        <a:lstStyle/>
        <a:p>
          <a:pPr lvl="0" algn="l" defTabSz="844550">
            <a:lnSpc>
              <a:spcPct val="90000"/>
            </a:lnSpc>
            <a:spcBef>
              <a:spcPct val="0"/>
            </a:spcBef>
            <a:spcAft>
              <a:spcPct val="35000"/>
            </a:spcAft>
          </a:pPr>
          <a:r>
            <a:rPr lang="en-US" sz="1900" kern="1200" dirty="0" smtClean="0">
              <a:latin typeface="Optima"/>
              <a:cs typeface="Optima"/>
            </a:rPr>
            <a:t>October 28, 2236 BC</a:t>
          </a:r>
          <a:endParaRPr lang="en-US" sz="1900" kern="1200" dirty="0">
            <a:latin typeface="Optima"/>
            <a:cs typeface="Optima"/>
          </a:endParaRPr>
        </a:p>
      </dsp:txBody>
      <dsp:txXfrm>
        <a:off x="1324" y="803842"/>
        <a:ext cx="8229600" cy="1198543"/>
      </dsp:txXfrm>
    </dsp:sp>
    <dsp:sp modelId="{43D79956-BA8C-154C-ADF9-E6D5E45C5B83}">
      <dsp:nvSpPr>
        <dsp:cNvPr id="0" name=""/>
        <dsp:cNvSpPr/>
      </dsp:nvSpPr>
      <dsp:spPr>
        <a:xfrm>
          <a:off x="-1324" y="2068060"/>
          <a:ext cx="2540014" cy="644603"/>
        </a:xfrm>
        <a:prstGeom prst="rect">
          <a:avLst/>
        </a:prstGeom>
        <a:solidFill>
          <a:schemeClr val="lt1"/>
        </a:solidFill>
        <a:ln w="381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n-US" sz="2400" kern="1200" dirty="0" smtClean="0">
              <a:latin typeface="Optima"/>
              <a:cs typeface="Optima"/>
            </a:rPr>
            <a:t>Terah, was born.</a:t>
          </a:r>
          <a:endParaRPr lang="en-US" sz="2400" kern="1200" dirty="0">
            <a:latin typeface="Optima"/>
            <a:cs typeface="Optima"/>
          </a:endParaRPr>
        </a:p>
      </dsp:txBody>
      <dsp:txXfrm>
        <a:off x="-1324" y="2068060"/>
        <a:ext cx="2540014" cy="644603"/>
      </dsp:txXfrm>
    </dsp:sp>
    <dsp:sp modelId="{AD476D1C-EE45-EA49-BE94-E17126091FB8}">
      <dsp:nvSpPr>
        <dsp:cNvPr id="0" name=""/>
        <dsp:cNvSpPr/>
      </dsp:nvSpPr>
      <dsp:spPr>
        <a:xfrm>
          <a:off x="2536041" y="1187475"/>
          <a:ext cx="5694883" cy="1198543"/>
        </a:xfrm>
        <a:prstGeom prst="rightArrow">
          <a:avLst>
            <a:gd name="adj1" fmla="val 50000"/>
            <a:gd name="adj2" fmla="val 50000"/>
          </a:avLst>
        </a:prstGeom>
        <a:solidFill>
          <a:schemeClr val="accent2">
            <a:lumMod val="75000"/>
          </a:schemeClr>
        </a:solidFill>
        <a:ln>
          <a:noFill/>
        </a:ln>
        <a:effectLst>
          <a:outerShdw blurRad="95000" rotWithShape="0">
            <a:srgbClr val="000000">
              <a:alpha val="50000"/>
            </a:srgbClr>
          </a:outerShdw>
          <a:softEdge rad="12700"/>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254000" bIns="190269" numCol="1" spcCol="1270" anchor="ctr" anchorCtr="0">
          <a:noAutofit/>
        </a:bodyPr>
        <a:lstStyle/>
        <a:p>
          <a:pPr lvl="0" algn="l" defTabSz="844550">
            <a:lnSpc>
              <a:spcPct val="90000"/>
            </a:lnSpc>
            <a:spcBef>
              <a:spcPct val="0"/>
            </a:spcBef>
            <a:spcAft>
              <a:spcPct val="35000"/>
            </a:spcAft>
          </a:pPr>
          <a:r>
            <a:rPr lang="en-US" sz="1900" kern="1200" dirty="0" smtClean="0">
              <a:latin typeface="Optima"/>
              <a:cs typeface="Optima"/>
            </a:rPr>
            <a:t>November 11, 2166 BC</a:t>
          </a:r>
          <a:endParaRPr lang="en-US" sz="1900" kern="1200" dirty="0">
            <a:latin typeface="Optima"/>
            <a:cs typeface="Optima"/>
          </a:endParaRPr>
        </a:p>
      </dsp:txBody>
      <dsp:txXfrm>
        <a:off x="2536041" y="1187475"/>
        <a:ext cx="5694883" cy="1198543"/>
      </dsp:txXfrm>
    </dsp:sp>
    <dsp:sp modelId="{FE30BC73-9F11-CE4D-99FF-D19714D7AF41}">
      <dsp:nvSpPr>
        <dsp:cNvPr id="0" name=""/>
        <dsp:cNvSpPr/>
      </dsp:nvSpPr>
      <dsp:spPr>
        <a:xfrm>
          <a:off x="2538689" y="2130842"/>
          <a:ext cx="1831915" cy="1035789"/>
        </a:xfrm>
        <a:prstGeom prst="rect">
          <a:avLst/>
        </a:prstGeom>
        <a:solidFill>
          <a:schemeClr val="lt1"/>
        </a:solidFill>
        <a:ln w="381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en-US" sz="2800" kern="1200" dirty="0" smtClean="0">
              <a:latin typeface="Optima"/>
              <a:cs typeface="Optima"/>
            </a:rPr>
            <a:t>Abraham was born.</a:t>
          </a:r>
          <a:endParaRPr lang="en-US" sz="2800" kern="1200" dirty="0">
            <a:latin typeface="Optima"/>
            <a:cs typeface="Optima"/>
          </a:endParaRPr>
        </a:p>
      </dsp:txBody>
      <dsp:txXfrm>
        <a:off x="2538689" y="2130842"/>
        <a:ext cx="1831915" cy="1035789"/>
      </dsp:txXfrm>
    </dsp:sp>
    <dsp:sp modelId="{0DB6D924-503D-D940-B093-9B752295B61A}">
      <dsp:nvSpPr>
        <dsp:cNvPr id="0" name=""/>
        <dsp:cNvSpPr/>
      </dsp:nvSpPr>
      <dsp:spPr>
        <a:xfrm>
          <a:off x="4388162" y="1697807"/>
          <a:ext cx="3160166" cy="1198543"/>
        </a:xfrm>
        <a:prstGeom prst="rightArrow">
          <a:avLst>
            <a:gd name="adj1" fmla="val 50000"/>
            <a:gd name="adj2" fmla="val 50000"/>
          </a:avLst>
        </a:prstGeom>
        <a:solidFill>
          <a:schemeClr val="accent2"/>
        </a:solidFill>
        <a:ln>
          <a:noFill/>
        </a:ln>
        <a:effectLst>
          <a:outerShdw blurRad="95000" rotWithShape="0">
            <a:srgbClr val="000000">
              <a:alpha val="50000"/>
            </a:srgbClr>
          </a:outerShdw>
          <a:softEdge rad="12700"/>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254000" bIns="190269" numCol="1" spcCol="1270" anchor="ctr" anchorCtr="0">
          <a:noAutofit/>
        </a:bodyPr>
        <a:lstStyle/>
        <a:p>
          <a:pPr lvl="0" algn="l" defTabSz="844550">
            <a:lnSpc>
              <a:spcPct val="90000"/>
            </a:lnSpc>
            <a:spcBef>
              <a:spcPct val="0"/>
            </a:spcBef>
            <a:spcAft>
              <a:spcPct val="35000"/>
            </a:spcAft>
          </a:pPr>
          <a:r>
            <a:rPr lang="en-US" sz="1900" kern="1200" dirty="0" smtClean="0">
              <a:latin typeface="Optima"/>
              <a:cs typeface="Optima"/>
            </a:rPr>
            <a:t>November 13, 2156 BC</a:t>
          </a:r>
          <a:endParaRPr lang="en-US" sz="1900" kern="1200" dirty="0">
            <a:latin typeface="Optima"/>
            <a:cs typeface="Optima"/>
          </a:endParaRPr>
        </a:p>
      </dsp:txBody>
      <dsp:txXfrm>
        <a:off x="4388162" y="1697807"/>
        <a:ext cx="3160166" cy="1198543"/>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335A8DD-0581-D746-BD1E-732EB1E214F7}">
      <dsp:nvSpPr>
        <dsp:cNvPr id="0" name=""/>
        <dsp:cNvSpPr/>
      </dsp:nvSpPr>
      <dsp:spPr>
        <a:xfrm rot="5400000">
          <a:off x="4857921" y="-1765033"/>
          <a:ext cx="1330559" cy="5198307"/>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53340" rIns="106680" bIns="53340" numCol="1" spcCol="1270" anchor="ctr" anchorCtr="0">
          <a:noAutofit/>
        </a:bodyPr>
        <a:lstStyle/>
        <a:p>
          <a:pPr marL="228600" lvl="1" indent="-228600" algn="l" defTabSz="889000" rtl="0">
            <a:lnSpc>
              <a:spcPct val="90000"/>
            </a:lnSpc>
            <a:spcBef>
              <a:spcPct val="0"/>
            </a:spcBef>
            <a:spcAft>
              <a:spcPct val="15000"/>
            </a:spcAft>
            <a:buChar char="••"/>
          </a:pPr>
          <a:r>
            <a:rPr lang="en-US" sz="2000" i="1" kern="1200" dirty="0" smtClean="0"/>
            <a:t>So the days of Terah were two hundred and five years, and Terah died in Haran. Genesis 11:24-32 (NKJV)</a:t>
          </a:r>
          <a:endParaRPr lang="en-US" sz="2000" i="1" kern="1200" dirty="0"/>
        </a:p>
      </dsp:txBody>
      <dsp:txXfrm rot="5400000">
        <a:off x="4857921" y="-1765033"/>
        <a:ext cx="1330559" cy="5198307"/>
      </dsp:txXfrm>
    </dsp:sp>
    <dsp:sp modelId="{64FCC0E5-9531-874F-9852-7940E1CADEDF}">
      <dsp:nvSpPr>
        <dsp:cNvPr id="0" name=""/>
        <dsp:cNvSpPr/>
      </dsp:nvSpPr>
      <dsp:spPr>
        <a:xfrm>
          <a:off x="0" y="2519"/>
          <a:ext cx="2924047" cy="1663199"/>
        </a:xfrm>
        <a:prstGeom prst="roundRect">
          <a:avLst/>
        </a:prstGeom>
        <a:solidFill>
          <a:schemeClr val="accent6"/>
        </a:solidFill>
        <a:ln w="381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71450" tIns="85725" rIns="171450" bIns="85725" numCol="1" spcCol="1270" anchor="ctr" anchorCtr="0">
          <a:noAutofit/>
        </a:bodyPr>
        <a:lstStyle/>
        <a:p>
          <a:pPr lvl="0" algn="ctr" defTabSz="2000250" rtl="0">
            <a:lnSpc>
              <a:spcPct val="90000"/>
            </a:lnSpc>
            <a:spcBef>
              <a:spcPct val="0"/>
            </a:spcBef>
            <a:spcAft>
              <a:spcPct val="35000"/>
            </a:spcAft>
          </a:pPr>
          <a:r>
            <a:rPr lang="en-US" sz="4500" kern="1200" dirty="0" smtClean="0">
              <a:solidFill>
                <a:schemeClr val="tx1"/>
              </a:solidFill>
            </a:rPr>
            <a:t>Terah Dies</a:t>
          </a:r>
          <a:endParaRPr lang="en-US" sz="4500" kern="1200" dirty="0">
            <a:solidFill>
              <a:schemeClr val="tx1"/>
            </a:solidFill>
          </a:endParaRPr>
        </a:p>
      </dsp:txBody>
      <dsp:txXfrm>
        <a:off x="0" y="2519"/>
        <a:ext cx="2924047" cy="1663199"/>
      </dsp:txXfrm>
    </dsp:sp>
    <dsp:sp modelId="{B851BACD-B834-6E4E-9377-13BBDCDD8386}">
      <dsp:nvSpPr>
        <dsp:cNvPr id="0" name=""/>
        <dsp:cNvSpPr/>
      </dsp:nvSpPr>
      <dsp:spPr>
        <a:xfrm rot="5400000">
          <a:off x="4857921" y="-18674"/>
          <a:ext cx="1330559" cy="5198307"/>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rtl="0">
            <a:lnSpc>
              <a:spcPct val="90000"/>
            </a:lnSpc>
            <a:spcBef>
              <a:spcPct val="0"/>
            </a:spcBef>
            <a:spcAft>
              <a:spcPct val="15000"/>
            </a:spcAft>
            <a:buChar char="••"/>
          </a:pPr>
          <a:r>
            <a:rPr lang="en-US" sz="1600" b="0" i="1" kern="1200" dirty="0" smtClean="0"/>
            <a:t>Sarah lived one hundred and twenty-seven years; these were the years of the life of Sarah. </a:t>
          </a:r>
          <a:r>
            <a:rPr lang="en-US" sz="1600" b="1" i="1" kern="1200" baseline="30000" dirty="0" smtClean="0"/>
            <a:t>2 </a:t>
          </a:r>
          <a:r>
            <a:rPr lang="en-US" sz="1600" b="0" i="1" kern="1200" dirty="0" smtClean="0"/>
            <a:t>So Sarah died in Kirjath Arba (that is, Hebron) in the land of Canaan, and Abraham came to mourn for Sarah and to weep for her. </a:t>
          </a:r>
          <a:r>
            <a:rPr lang="en-US" sz="1600" i="1" kern="1200" dirty="0" smtClean="0"/>
            <a:t>Genesis 23:1-20 (NKJV)</a:t>
          </a:r>
          <a:endParaRPr lang="en-US" sz="1600" i="1" kern="1200" dirty="0"/>
        </a:p>
      </dsp:txBody>
      <dsp:txXfrm rot="5400000">
        <a:off x="4857921" y="-18674"/>
        <a:ext cx="1330559" cy="5198307"/>
      </dsp:txXfrm>
    </dsp:sp>
    <dsp:sp modelId="{BE8C0F5C-CD08-CA48-AD09-B4FD46272FD9}">
      <dsp:nvSpPr>
        <dsp:cNvPr id="0" name=""/>
        <dsp:cNvSpPr/>
      </dsp:nvSpPr>
      <dsp:spPr>
        <a:xfrm>
          <a:off x="0" y="1748879"/>
          <a:ext cx="2924047" cy="1663199"/>
        </a:xfrm>
        <a:prstGeom prst="roundRect">
          <a:avLst/>
        </a:prstGeom>
        <a:solidFill>
          <a:schemeClr val="accent4"/>
        </a:solidFill>
        <a:ln w="38100" cap="flat" cmpd="sng" algn="ctr">
          <a:solidFill>
            <a:schemeClr val="accent4">
              <a:shade val="50000"/>
            </a:schemeClr>
          </a:solidFill>
          <a:prstDash val="solid"/>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171450" tIns="85725" rIns="171450" bIns="85725" numCol="1" spcCol="1270" anchor="ctr" anchorCtr="0">
          <a:noAutofit/>
        </a:bodyPr>
        <a:lstStyle/>
        <a:p>
          <a:pPr lvl="0" algn="ctr" defTabSz="2000250" rtl="0">
            <a:lnSpc>
              <a:spcPct val="90000"/>
            </a:lnSpc>
            <a:spcBef>
              <a:spcPct val="0"/>
            </a:spcBef>
            <a:spcAft>
              <a:spcPct val="35000"/>
            </a:spcAft>
          </a:pPr>
          <a:r>
            <a:rPr lang="en-US" sz="4500" kern="1200" dirty="0" smtClean="0"/>
            <a:t>Sarah Dies</a:t>
          </a:r>
          <a:endParaRPr lang="en-US" sz="4500" kern="1200" dirty="0"/>
        </a:p>
      </dsp:txBody>
      <dsp:txXfrm>
        <a:off x="0" y="1748879"/>
        <a:ext cx="2924047" cy="1663199"/>
      </dsp:txXfrm>
    </dsp:sp>
    <dsp:sp modelId="{4F35AB72-EAFF-8D46-B947-10BD96450C50}">
      <dsp:nvSpPr>
        <dsp:cNvPr id="0" name=""/>
        <dsp:cNvSpPr/>
      </dsp:nvSpPr>
      <dsp:spPr>
        <a:xfrm rot="5400000">
          <a:off x="4857921" y="1727684"/>
          <a:ext cx="1330559" cy="5198307"/>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800100" rtl="0">
            <a:lnSpc>
              <a:spcPct val="90000"/>
            </a:lnSpc>
            <a:spcBef>
              <a:spcPct val="0"/>
            </a:spcBef>
            <a:spcAft>
              <a:spcPct val="15000"/>
            </a:spcAft>
            <a:buChar char="••"/>
          </a:pPr>
          <a:r>
            <a:rPr lang="en-US" sz="1800" i="1" kern="1200" dirty="0" smtClean="0"/>
            <a:t>Then he came out of the land of the Chaldeans and dwelt in Haran. And from there, when his father was dead, He moved him to this land in which you now dwell. Acts 7:2-7 (NKJV)</a:t>
          </a:r>
          <a:endParaRPr lang="en-US" sz="1800" i="1" kern="1200" dirty="0"/>
        </a:p>
      </dsp:txBody>
      <dsp:txXfrm rot="5400000">
        <a:off x="4857921" y="1727684"/>
        <a:ext cx="1330559" cy="5198307"/>
      </dsp:txXfrm>
    </dsp:sp>
    <dsp:sp modelId="{840C37A7-3576-5048-80E7-196BE0FD4149}">
      <dsp:nvSpPr>
        <dsp:cNvPr id="0" name=""/>
        <dsp:cNvSpPr/>
      </dsp:nvSpPr>
      <dsp:spPr>
        <a:xfrm>
          <a:off x="0" y="3495238"/>
          <a:ext cx="2924047" cy="1663199"/>
        </a:xfrm>
        <a:prstGeom prst="roundRect">
          <a:avLst/>
        </a:prstGeom>
        <a:solidFill>
          <a:schemeClr val="accent3"/>
        </a:solidFill>
        <a:ln w="38100" cap="flat" cmpd="sng" algn="ctr">
          <a:solidFill>
            <a:schemeClr val="accent3">
              <a:shade val="50000"/>
            </a:schemeClr>
          </a:solidFill>
          <a:prstDash val="solid"/>
        </a:ln>
        <a:effectLst/>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171450" tIns="85725" rIns="171450" bIns="85725" numCol="1" spcCol="1270" anchor="ctr" anchorCtr="0">
          <a:noAutofit/>
        </a:bodyPr>
        <a:lstStyle/>
        <a:p>
          <a:pPr lvl="0" algn="ctr" defTabSz="2000250" rtl="0">
            <a:lnSpc>
              <a:spcPct val="90000"/>
            </a:lnSpc>
            <a:spcBef>
              <a:spcPct val="0"/>
            </a:spcBef>
            <a:spcAft>
              <a:spcPct val="35000"/>
            </a:spcAft>
          </a:pPr>
          <a:r>
            <a:rPr lang="en-US" sz="4500" kern="1200" dirty="0" smtClean="0"/>
            <a:t>Abraham Leaves</a:t>
          </a:r>
          <a:endParaRPr lang="en-US" sz="4500" kern="1200" dirty="0"/>
        </a:p>
      </dsp:txBody>
      <dsp:txXfrm>
        <a:off x="0" y="3495238"/>
        <a:ext cx="2924047" cy="1663199"/>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2.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3.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89437C4-645F-B744-8EF7-DA400D0420E9}" type="datetimeFigureOut">
              <a:rPr lang="en-US" smtClean="0"/>
              <a:pPr/>
              <a:t>8/21/2017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43CF4D-FE0D-804F-A127-72445085ACE2}" type="slidenum">
              <a:rPr lang="en-US" smtClean="0"/>
              <a:pPr/>
              <a:t>‹#›</a:t>
            </a:fld>
            <a:endParaRPr lang="en-US"/>
          </a:p>
        </p:txBody>
      </p:sp>
    </p:spTree>
    <p:extLst>
      <p:ext uri="{BB962C8B-B14F-4D97-AF65-F5344CB8AC3E}">
        <p14:creationId xmlns="" xmlns:p14="http://schemas.microsoft.com/office/powerpoint/2010/main" val="208809806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E43CF4D-FE0D-804F-A127-72445085ACE2}" type="slidenum">
              <a:rPr lang="en-US" smtClean="0"/>
              <a:pPr/>
              <a:t>4</a:t>
            </a:fld>
            <a:endParaRPr lang="en-US"/>
          </a:p>
        </p:txBody>
      </p:sp>
    </p:spTree>
    <p:extLst>
      <p:ext uri="{BB962C8B-B14F-4D97-AF65-F5344CB8AC3E}">
        <p14:creationId xmlns="" xmlns:p14="http://schemas.microsoft.com/office/powerpoint/2010/main" val="3565605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43CF4D-FE0D-804F-A127-72445085ACE2}" type="slidenum">
              <a:rPr lang="en-US" smtClean="0"/>
              <a:pPr/>
              <a:t>8</a:t>
            </a:fld>
            <a:endParaRPr lang="en-US"/>
          </a:p>
        </p:txBody>
      </p:sp>
    </p:spTree>
    <p:extLst>
      <p:ext uri="{BB962C8B-B14F-4D97-AF65-F5344CB8AC3E}">
        <p14:creationId xmlns="" xmlns:p14="http://schemas.microsoft.com/office/powerpoint/2010/main" val="4209043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43CF4D-FE0D-804F-A127-72445085ACE2}" type="slidenum">
              <a:rPr lang="en-US" smtClean="0"/>
              <a:pPr/>
              <a:t>12</a:t>
            </a:fld>
            <a:endParaRPr lang="en-US"/>
          </a:p>
        </p:txBody>
      </p:sp>
    </p:spTree>
    <p:extLst>
      <p:ext uri="{BB962C8B-B14F-4D97-AF65-F5344CB8AC3E}">
        <p14:creationId xmlns="" xmlns:p14="http://schemas.microsoft.com/office/powerpoint/2010/main" val="4209043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43CF4D-FE0D-804F-A127-72445085ACE2}" type="slidenum">
              <a:rPr lang="en-US" smtClean="0"/>
              <a:pPr/>
              <a:t>14</a:t>
            </a:fld>
            <a:endParaRPr lang="en-US"/>
          </a:p>
        </p:txBody>
      </p:sp>
    </p:spTree>
    <p:extLst>
      <p:ext uri="{BB962C8B-B14F-4D97-AF65-F5344CB8AC3E}">
        <p14:creationId xmlns="" xmlns:p14="http://schemas.microsoft.com/office/powerpoint/2010/main" val="4209043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8E36636D-D922-432D-A958-524484B5923D}" type="datetimeFigureOut">
              <a:rPr lang="en-US" smtClean="0"/>
              <a:pPr/>
              <a:t>8/21/2017</a:t>
            </a:fld>
            <a:endParaRPr lang="en-US"/>
          </a:p>
        </p:txBody>
      </p:sp>
      <p:sp>
        <p:nvSpPr>
          <p:cNvPr id="16" name="Slide Number Placeholder 15"/>
          <p:cNvSpPr>
            <a:spLocks noGrp="1"/>
          </p:cNvSpPr>
          <p:nvPr>
            <p:ph type="sldNum" sz="quarter" idx="11"/>
          </p:nvPr>
        </p:nvSpPr>
        <p:spPr/>
        <p:txBody>
          <a:bodyPr/>
          <a:lstStyle/>
          <a:p>
            <a:fld id="{DF28FB93-0A08-4E7D-8E63-9EFA29F1E093}"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8E36636D-D922-432D-A958-524484B5923D}" type="datetimeFigureOut">
              <a:rPr lang="en-US" smtClean="0"/>
              <a:pPr/>
              <a:t>8/21/2017</a:t>
            </a:fld>
            <a:endParaRPr lang="en-US"/>
          </a:p>
        </p:txBody>
      </p:sp>
      <p:sp>
        <p:nvSpPr>
          <p:cNvPr id="15" name="Slide Number Placeholder 14"/>
          <p:cNvSpPr>
            <a:spLocks noGrp="1"/>
          </p:cNvSpPr>
          <p:nvPr>
            <p:ph type="sldNum" sz="quarter" idx="15"/>
          </p:nvPr>
        </p:nvSpPr>
        <p:spPr/>
        <p:txBody>
          <a:bodyPr/>
          <a:lstStyle>
            <a:lvl1pPr algn="ctr">
              <a:defRPr/>
            </a:lvl1pPr>
          </a:lstStyle>
          <a:p>
            <a:fld id="{DF28FB93-0A08-4E7D-8E63-9EFA29F1E093}"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E36636D-D922-432D-A958-524484B5923D}" type="datetimeFigureOut">
              <a:rPr lang="en-US" smtClean="0"/>
              <a:pPr/>
              <a:t>8/21/2017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E36636D-D922-432D-A958-524484B5923D}" type="datetimeFigureOut">
              <a:rPr lang="en-US" smtClean="0"/>
              <a:pPr/>
              <a:t>8/21/2017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DF28FB93-0A08-4E7D-8E63-9EFA29F1E093}"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8E36636D-D922-432D-A958-524484B5923D}" type="datetimeFigureOut">
              <a:rPr lang="en-US" smtClean="0"/>
              <a:pPr/>
              <a:t>8/21/2017</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E36636D-D922-432D-A958-524484B5923D}" type="datetimeFigureOut">
              <a:rPr lang="en-US" smtClean="0"/>
              <a:pPr/>
              <a:t>8/21/2017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28FB93-0A08-4E7D-8E63-9EFA29F1E093}"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6636D-D922-432D-A958-524484B5923D}" type="datetimeFigureOut">
              <a:rPr lang="en-US" smtClean="0"/>
              <a:pPr/>
              <a:t>8/21/2017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8E36636D-D922-432D-A958-524484B5923D}" type="datetimeFigureOut">
              <a:rPr lang="en-US" smtClean="0"/>
              <a:pPr/>
              <a:t>8/21/2017</a:t>
            </a:fld>
            <a:endParaRPr lang="en-US"/>
          </a:p>
        </p:txBody>
      </p:sp>
      <p:sp>
        <p:nvSpPr>
          <p:cNvPr id="9" name="Slide Number Placeholder 8"/>
          <p:cNvSpPr>
            <a:spLocks noGrp="1"/>
          </p:cNvSpPr>
          <p:nvPr>
            <p:ph type="sldNum" sz="quarter" idx="15"/>
          </p:nvPr>
        </p:nvSpPr>
        <p:spPr/>
        <p:txBody>
          <a:bodyPr/>
          <a:lstStyle/>
          <a:p>
            <a:fld id="{DF28FB93-0A08-4E7D-8E63-9EFA29F1E093}"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Drag picture to placeholder or click icon to add</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8E36636D-D922-432D-A958-524484B5923D}" type="datetimeFigureOut">
              <a:rPr lang="en-US" smtClean="0"/>
              <a:pPr/>
              <a:t>8/21/2017</a:t>
            </a:fld>
            <a:endParaRPr lang="en-US"/>
          </a:p>
        </p:txBody>
      </p:sp>
      <p:sp>
        <p:nvSpPr>
          <p:cNvPr id="9" name="Slide Number Placeholder 8"/>
          <p:cNvSpPr>
            <a:spLocks noGrp="1"/>
          </p:cNvSpPr>
          <p:nvPr>
            <p:ph type="sldNum" sz="quarter" idx="11"/>
          </p:nvPr>
        </p:nvSpPr>
        <p:spPr/>
        <p:txBody>
          <a:bodyPr/>
          <a:lstStyle/>
          <a:p>
            <a:fld id="{DF28FB93-0A08-4E7D-8E63-9EFA29F1E093}"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E36636D-D922-432D-A958-524484B5923D}" type="datetimeFigureOut">
              <a:rPr lang="en-US" smtClean="0"/>
              <a:pPr/>
              <a:t>8/21/2017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E36636D-D922-432D-A958-524484B5923D}" type="datetimeFigureOut">
              <a:rPr lang="en-US" smtClean="0"/>
              <a:pPr/>
              <a:t>8/21/2017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8E36636D-D922-432D-A958-524484B5923D}" type="datetimeFigureOut">
              <a:rPr lang="en-US" smtClean="0"/>
              <a:pPr/>
              <a:t>8/21/2017</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dirty="0"/>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DF28FB93-0A08-4E7D-8E63-9EFA29F1E093}"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sz="3200" i="1" dirty="0" smtClean="0">
                <a:solidFill>
                  <a:schemeClr val="tx1"/>
                </a:solidFill>
                <a:latin typeface="Constantia"/>
                <a:cs typeface="Constantia"/>
              </a:rPr>
              <a:t>Abraham’s Life Visualized</a:t>
            </a:r>
            <a:endParaRPr lang="en-US" sz="3200" i="1" dirty="0">
              <a:solidFill>
                <a:schemeClr val="tx1"/>
              </a:solidFill>
              <a:latin typeface="Constantia"/>
              <a:cs typeface="Constantia"/>
            </a:endParaRPr>
          </a:p>
        </p:txBody>
      </p:sp>
      <p:sp>
        <p:nvSpPr>
          <p:cNvPr id="2" name="Title 1"/>
          <p:cNvSpPr>
            <a:spLocks noGrp="1"/>
          </p:cNvSpPr>
          <p:nvPr>
            <p:ph type="ctrTitle"/>
          </p:nvPr>
        </p:nvSpPr>
        <p:spPr/>
        <p:txBody>
          <a:bodyPr/>
          <a:lstStyle/>
          <a:p>
            <a:r>
              <a:rPr lang="en-US" b="1" dirty="0" smtClean="0">
                <a:solidFill>
                  <a:schemeClr val="accent6"/>
                </a:solidFill>
                <a:latin typeface="Optima"/>
                <a:cs typeface="Optima"/>
              </a:rPr>
              <a:t>Earth’s Sacred Calendar</a:t>
            </a:r>
            <a:endParaRPr lang="en-US" b="1" dirty="0">
              <a:solidFill>
                <a:schemeClr val="accent6"/>
              </a:solidFill>
              <a:latin typeface="Optima"/>
              <a:cs typeface="Optima"/>
            </a:endParaRPr>
          </a:p>
        </p:txBody>
      </p:sp>
    </p:spTree>
    <p:extLst>
      <p:ext uri="{BB962C8B-B14F-4D97-AF65-F5344CB8AC3E}">
        <p14:creationId xmlns="" xmlns:p14="http://schemas.microsoft.com/office/powerpoint/2010/main" val="25327333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3403" y="658230"/>
            <a:ext cx="3117483" cy="1143000"/>
          </a:xfrm>
        </p:spPr>
        <p:txBody>
          <a:bodyPr>
            <a:normAutofit/>
          </a:bodyPr>
          <a:lstStyle/>
          <a:p>
            <a:r>
              <a:rPr lang="en-US" sz="4800" b="1" dirty="0" smtClean="0">
                <a:solidFill>
                  <a:schemeClr val="tx1"/>
                </a:solidFill>
                <a:latin typeface="Optima"/>
                <a:cs typeface="Optima"/>
              </a:rPr>
              <a:t>When did</a:t>
            </a:r>
            <a:endParaRPr lang="en-US" sz="4800" b="1" dirty="0">
              <a:solidFill>
                <a:schemeClr val="tx1"/>
              </a:solidFill>
              <a:latin typeface="Optima"/>
              <a:cs typeface="Optima"/>
            </a:endParaRPr>
          </a:p>
        </p:txBody>
      </p:sp>
      <p:sp>
        <p:nvSpPr>
          <p:cNvPr id="4" name="Title 1"/>
          <p:cNvSpPr txBox="1">
            <a:spLocks/>
          </p:cNvSpPr>
          <p:nvPr/>
        </p:nvSpPr>
        <p:spPr>
          <a:xfrm>
            <a:off x="-1179599" y="1714500"/>
            <a:ext cx="6099210" cy="1143000"/>
          </a:xfrm>
          <a:prstGeom prst="rect">
            <a:avLst/>
          </a:prstGeom>
          <a:noFill/>
          <a:ln>
            <a:noFill/>
          </a:ln>
          <a:effectLst>
            <a:outerShdw blurRad="50800" dist="38100" dir="2700000" algn="tl" rotWithShape="0">
              <a:prstClr val="black">
                <a:alpha val="40000"/>
              </a:prstClr>
            </a:outerShdw>
          </a:effectLst>
        </p:spPr>
        <p:txBody>
          <a:bodyPr vert="horz" lIns="91440" tIns="45720" rIns="91440" bIns="45720" rtlCol="0" anchor="t">
            <a:noAutofit/>
          </a:bodyPr>
          <a:lstStyle>
            <a:lvl1pPr algn="ctr" defTabSz="914400" rtl="0" eaLnBrk="1" latinLnBrk="0" hangingPunct="1">
              <a:spcBef>
                <a:spcPct val="0"/>
              </a:spcBef>
              <a:buNone/>
              <a:defRPr sz="50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0000" dirty="0" smtClean="0">
                <a:solidFill>
                  <a:schemeClr val="accent6"/>
                </a:solidFill>
                <a:latin typeface="Optima"/>
                <a:cs typeface="Optima"/>
              </a:rPr>
              <a:t>LIVE</a:t>
            </a:r>
            <a:endParaRPr lang="en-US" sz="10000" dirty="0">
              <a:solidFill>
                <a:schemeClr val="accent6"/>
              </a:solidFill>
              <a:latin typeface="Optima"/>
              <a:cs typeface="Optima"/>
            </a:endParaRPr>
          </a:p>
        </p:txBody>
      </p:sp>
      <p:sp>
        <p:nvSpPr>
          <p:cNvPr id="5" name="Title 1"/>
          <p:cNvSpPr txBox="1">
            <a:spLocks/>
          </p:cNvSpPr>
          <p:nvPr/>
        </p:nvSpPr>
        <p:spPr>
          <a:xfrm>
            <a:off x="1870006" y="1873874"/>
            <a:ext cx="8229600" cy="1143000"/>
          </a:xfrm>
          <a:prstGeom prst="rect">
            <a:avLst/>
          </a:prstGeom>
          <a:ln>
            <a:noFill/>
          </a:ln>
          <a:effectLst>
            <a:outerShdw blurRad="50800" dist="38100" dir="2700000" algn="tl" rotWithShape="0">
              <a:prstClr val="black">
                <a:alpha val="40000"/>
              </a:prstClr>
            </a:outerShdw>
          </a:effectLst>
        </p:spPr>
        <p:txBody>
          <a:bodyPr vert="horz" lIns="91440" tIns="45720" rIns="91440" bIns="45720" rtlCol="0" anchor="t">
            <a:noAutofit/>
          </a:bodyPr>
          <a:lstStyle>
            <a:lvl1pPr algn="ctr" defTabSz="914400" rtl="0" eaLnBrk="1" latinLnBrk="0" hangingPunct="1">
              <a:spcBef>
                <a:spcPct val="0"/>
              </a:spcBef>
              <a:buNone/>
              <a:defRPr sz="50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4000" dirty="0" smtClean="0">
                <a:solidFill>
                  <a:schemeClr val="accent4"/>
                </a:solidFill>
                <a:latin typeface="Optima"/>
                <a:cs typeface="Optima"/>
              </a:rPr>
              <a:t>MOVE</a:t>
            </a:r>
            <a:endParaRPr lang="en-US" sz="14000" dirty="0">
              <a:solidFill>
                <a:schemeClr val="accent4"/>
              </a:solidFill>
              <a:latin typeface="Optima"/>
              <a:cs typeface="Optima"/>
            </a:endParaRPr>
          </a:p>
        </p:txBody>
      </p:sp>
      <p:sp>
        <p:nvSpPr>
          <p:cNvPr id="6" name="Title 1"/>
          <p:cNvSpPr txBox="1">
            <a:spLocks/>
          </p:cNvSpPr>
          <p:nvPr/>
        </p:nvSpPr>
        <p:spPr>
          <a:xfrm>
            <a:off x="207518" y="4130904"/>
            <a:ext cx="8229600" cy="1143000"/>
          </a:xfrm>
          <a:prstGeom prst="rect">
            <a:avLst/>
          </a:prstGeom>
          <a:effectLst>
            <a:outerShdw blurRad="50800" dist="38100" dir="2700000" algn="tl" rotWithShape="0">
              <a:prstClr val="black">
                <a:alpha val="40000"/>
              </a:prstClr>
            </a:outerShdw>
          </a:effectLst>
        </p:spPr>
        <p:txBody>
          <a:bodyPr vert="horz" lIns="91440" tIns="45720" rIns="91440" bIns="45720" rtlCol="0" anchor="t">
            <a:normAutofit fontScale="70000" lnSpcReduction="20000"/>
          </a:bodyPr>
          <a:lstStyle>
            <a:lvl1pPr algn="ctr" defTabSz="914400" rtl="0" eaLnBrk="1" latinLnBrk="0" hangingPunct="1">
              <a:spcBef>
                <a:spcPct val="0"/>
              </a:spcBef>
              <a:buNone/>
              <a:defRPr sz="50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2000" dirty="0" smtClean="0">
                <a:solidFill>
                  <a:schemeClr val="accent3"/>
                </a:solidFill>
                <a:latin typeface="Optima"/>
                <a:cs typeface="Optima"/>
              </a:rPr>
              <a:t>and DIE</a:t>
            </a:r>
            <a:endParaRPr lang="en-US" sz="12000" dirty="0">
              <a:solidFill>
                <a:schemeClr val="accent3"/>
              </a:solidFill>
              <a:latin typeface="Optima"/>
              <a:cs typeface="Optima"/>
            </a:endParaRPr>
          </a:p>
        </p:txBody>
      </p:sp>
      <p:sp>
        <p:nvSpPr>
          <p:cNvPr id="8" name="Title 1"/>
          <p:cNvSpPr txBox="1">
            <a:spLocks/>
          </p:cNvSpPr>
          <p:nvPr/>
        </p:nvSpPr>
        <p:spPr>
          <a:xfrm>
            <a:off x="1703639" y="571500"/>
            <a:ext cx="8229600" cy="1143000"/>
          </a:xfrm>
          <a:prstGeom prst="rect">
            <a:avLst/>
          </a:prstGeom>
          <a:ln>
            <a:noFill/>
          </a:ln>
          <a:effectLst>
            <a:outerShdw blurRad="50800" dist="38100" dir="2700000" algn="tl" rotWithShape="0">
              <a:prstClr val="black">
                <a:alpha val="40000"/>
              </a:prstClr>
            </a:outerShdw>
          </a:effectLst>
        </p:spPr>
        <p:txBody>
          <a:bodyPr vert="horz" lIns="91440" tIns="45720" rIns="91440" bIns="45720" rtlCol="0" anchor="t">
            <a:noAutofit/>
          </a:bodyPr>
          <a:lstStyle>
            <a:lvl1pPr algn="ctr" defTabSz="914400" rtl="0" eaLnBrk="1" latinLnBrk="0" hangingPunct="1">
              <a:spcBef>
                <a:spcPct val="0"/>
              </a:spcBef>
              <a:buNone/>
              <a:defRPr sz="50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9000" b="1" i="1" dirty="0" smtClean="0">
                <a:latin typeface="Optima"/>
                <a:cs typeface="Optima"/>
              </a:rPr>
              <a:t>Abraham </a:t>
            </a:r>
            <a:endParaRPr lang="en-US" sz="9000" b="1" i="1" dirty="0">
              <a:latin typeface="Optima"/>
              <a:cs typeface="Optima"/>
            </a:endParaRPr>
          </a:p>
        </p:txBody>
      </p:sp>
      <p:sp>
        <p:nvSpPr>
          <p:cNvPr id="10" name="Title 1"/>
          <p:cNvSpPr txBox="1">
            <a:spLocks/>
          </p:cNvSpPr>
          <p:nvPr/>
        </p:nvSpPr>
        <p:spPr>
          <a:xfrm>
            <a:off x="5653786" y="2943828"/>
            <a:ext cx="2481707" cy="1143000"/>
          </a:xfrm>
          <a:prstGeom prst="rect">
            <a:avLst/>
          </a:prstGeom>
          <a:effectLst>
            <a:outerShdw blurRad="50800" dist="38100" dir="2700000" algn="tl" rotWithShape="0">
              <a:prstClr val="black">
                <a:alpha val="40000"/>
              </a:prstClr>
            </a:outerShdw>
          </a:effectLst>
        </p:spPr>
        <p:txBody>
          <a:bodyPr vert="horz" lIns="91440" tIns="45720" rIns="91440" bIns="45720" rtlCol="0" anchor="t">
            <a:noAutofit/>
          </a:bodyPr>
          <a:lstStyle>
            <a:lvl1pPr algn="ctr" defTabSz="914400" rtl="0" eaLnBrk="1" latinLnBrk="0" hangingPunct="1">
              <a:spcBef>
                <a:spcPct val="0"/>
              </a:spcBef>
              <a:buNone/>
              <a:defRPr sz="50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5000" dirty="0" smtClean="0">
                <a:latin typeface="Optima"/>
                <a:cs typeface="Optima"/>
              </a:rPr>
              <a:t>?</a:t>
            </a:r>
            <a:endParaRPr lang="en-US" sz="25000" dirty="0">
              <a:latin typeface="Optima"/>
              <a:cs typeface="Optima"/>
            </a:endParaRPr>
          </a:p>
        </p:txBody>
      </p:sp>
      <p:sp>
        <p:nvSpPr>
          <p:cNvPr id="3" name="Rectangle 2"/>
          <p:cNvSpPr/>
          <p:nvPr/>
        </p:nvSpPr>
        <p:spPr>
          <a:xfrm>
            <a:off x="-3932238" y="383253"/>
            <a:ext cx="2286000" cy="7478970"/>
          </a:xfrm>
          <a:prstGeom prst="rect">
            <a:avLst/>
          </a:prstGeom>
        </p:spPr>
        <p:txBody>
          <a:bodyPr>
            <a:spAutoFit/>
          </a:bodyPr>
          <a:lstStyle/>
          <a:p>
            <a:pPr lvl="0"/>
            <a:r>
              <a:rPr lang="en-US" sz="12000" dirty="0">
                <a:solidFill>
                  <a:prstClr val="white"/>
                </a:solidFill>
                <a:latin typeface="Optima"/>
                <a:cs typeface="Optima"/>
              </a:rPr>
              <a:t>and DIE</a:t>
            </a:r>
          </a:p>
        </p:txBody>
      </p:sp>
    </p:spTree>
    <p:extLst>
      <p:ext uri="{BB962C8B-B14F-4D97-AF65-F5344CB8AC3E}">
        <p14:creationId xmlns="" xmlns:p14="http://schemas.microsoft.com/office/powerpoint/2010/main" val="3064653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anim calcmode="lin" valueType="num">
                                      <p:cBhvr>
                                        <p:cTn id="8" dur="400" fill="hold"/>
                                        <p:tgtEl>
                                          <p:spTgt spid="2"/>
                                        </p:tgtEl>
                                        <p:attrNameLst>
                                          <p:attrName>ppt_x</p:attrName>
                                        </p:attrNameLst>
                                      </p:cBhvr>
                                      <p:tavLst>
                                        <p:tav tm="0">
                                          <p:val>
                                            <p:strVal val="#ppt_x"/>
                                          </p:val>
                                        </p:tav>
                                        <p:tav tm="100000">
                                          <p:val>
                                            <p:strVal val="#ppt_x"/>
                                          </p:val>
                                        </p:tav>
                                      </p:tavLst>
                                    </p:anim>
                                    <p:anim calcmode="lin" valueType="num">
                                      <p:cBhvr>
                                        <p:cTn id="9" dur="4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barn(inVertical)">
                                      <p:cBhvr>
                                        <p:cTn id="14" dur="200"/>
                                        <p:tgtEl>
                                          <p:spTgt spid="8">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400"/>
                                        <p:tgtEl>
                                          <p:spTgt spid="4"/>
                                        </p:tgtEl>
                                      </p:cBhvr>
                                    </p:animEffect>
                                    <p:anim calcmode="lin" valueType="num">
                                      <p:cBhvr>
                                        <p:cTn id="20" dur="400" fill="hold"/>
                                        <p:tgtEl>
                                          <p:spTgt spid="4"/>
                                        </p:tgtEl>
                                        <p:attrNameLst>
                                          <p:attrName>ppt_x</p:attrName>
                                        </p:attrNameLst>
                                      </p:cBhvr>
                                      <p:tavLst>
                                        <p:tav tm="0">
                                          <p:val>
                                            <p:strVal val="#ppt_x"/>
                                          </p:val>
                                        </p:tav>
                                        <p:tav tm="100000">
                                          <p:val>
                                            <p:strVal val="#ppt_x"/>
                                          </p:val>
                                        </p:tav>
                                      </p:tavLst>
                                    </p:anim>
                                    <p:anim calcmode="lin" valueType="num">
                                      <p:cBhvr>
                                        <p:cTn id="21" dur="4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400"/>
                                        <p:tgtEl>
                                          <p:spTgt spid="5"/>
                                        </p:tgtEl>
                                      </p:cBhvr>
                                    </p:animEffect>
                                    <p:anim calcmode="lin" valueType="num">
                                      <p:cBhvr>
                                        <p:cTn id="27" dur="400" fill="hold"/>
                                        <p:tgtEl>
                                          <p:spTgt spid="5"/>
                                        </p:tgtEl>
                                        <p:attrNameLst>
                                          <p:attrName>ppt_x</p:attrName>
                                        </p:attrNameLst>
                                      </p:cBhvr>
                                      <p:tavLst>
                                        <p:tav tm="0">
                                          <p:val>
                                            <p:strVal val="#ppt_x"/>
                                          </p:val>
                                        </p:tav>
                                        <p:tav tm="100000">
                                          <p:val>
                                            <p:strVal val="#ppt_x"/>
                                          </p:val>
                                        </p:tav>
                                      </p:tavLst>
                                    </p:anim>
                                    <p:anim calcmode="lin" valueType="num">
                                      <p:cBhvr>
                                        <p:cTn id="28" dur="4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400"/>
                                        <p:tgtEl>
                                          <p:spTgt spid="6"/>
                                        </p:tgtEl>
                                      </p:cBhvr>
                                    </p:animEffect>
                                    <p:anim calcmode="lin" valueType="num">
                                      <p:cBhvr>
                                        <p:cTn id="34" dur="400" fill="hold"/>
                                        <p:tgtEl>
                                          <p:spTgt spid="6"/>
                                        </p:tgtEl>
                                        <p:attrNameLst>
                                          <p:attrName>ppt_x</p:attrName>
                                        </p:attrNameLst>
                                      </p:cBhvr>
                                      <p:tavLst>
                                        <p:tav tm="0">
                                          <p:val>
                                            <p:strVal val="#ppt_x"/>
                                          </p:val>
                                        </p:tav>
                                        <p:tav tm="100000">
                                          <p:val>
                                            <p:strVal val="#ppt_x"/>
                                          </p:val>
                                        </p:tav>
                                      </p:tavLst>
                                    </p:anim>
                                    <p:anim calcmode="lin" valueType="num">
                                      <p:cBhvr>
                                        <p:cTn id="35" dur="4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1000" fill="hold"/>
                                        <p:tgtEl>
                                          <p:spTgt spid="10"/>
                                        </p:tgtEl>
                                        <p:attrNameLst>
                                          <p:attrName>ppt_w</p:attrName>
                                        </p:attrNameLst>
                                      </p:cBhvr>
                                      <p:tavLst>
                                        <p:tav tm="0">
                                          <p:val>
                                            <p:fltVal val="0"/>
                                          </p:val>
                                        </p:tav>
                                        <p:tav tm="100000">
                                          <p:val>
                                            <p:strVal val="#ppt_w"/>
                                          </p:val>
                                        </p:tav>
                                      </p:tavLst>
                                    </p:anim>
                                    <p:anim calcmode="lin" valueType="num">
                                      <p:cBhvr>
                                        <p:cTn id="41" dur="1000" fill="hold"/>
                                        <p:tgtEl>
                                          <p:spTgt spid="10"/>
                                        </p:tgtEl>
                                        <p:attrNameLst>
                                          <p:attrName>ppt_h</p:attrName>
                                        </p:attrNameLst>
                                      </p:cBhvr>
                                      <p:tavLst>
                                        <p:tav tm="0">
                                          <p:val>
                                            <p:fltVal val="0"/>
                                          </p:val>
                                        </p:tav>
                                        <p:tav tm="100000">
                                          <p:val>
                                            <p:strVal val="#ppt_h"/>
                                          </p:val>
                                        </p:tav>
                                      </p:tavLst>
                                    </p:anim>
                                    <p:anim calcmode="lin" valueType="num">
                                      <p:cBhvr>
                                        <p:cTn id="42" dur="1000" fill="hold"/>
                                        <p:tgtEl>
                                          <p:spTgt spid="10"/>
                                        </p:tgtEl>
                                        <p:attrNameLst>
                                          <p:attrName>style.rotation</p:attrName>
                                        </p:attrNameLst>
                                      </p:cBhvr>
                                      <p:tavLst>
                                        <p:tav tm="0">
                                          <p:val>
                                            <p:fltVal val="90"/>
                                          </p:val>
                                        </p:tav>
                                        <p:tav tm="100000">
                                          <p:val>
                                            <p:fltVal val="0"/>
                                          </p:val>
                                        </p:tav>
                                      </p:tavLst>
                                    </p:anim>
                                    <p:animEffect transition="in" filter="fade">
                                      <p:cBhvr>
                                        <p:cTn id="43"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118913054"/>
              </p:ext>
            </p:extLst>
          </p:nvPr>
        </p:nvGraphicFramePr>
        <p:xfrm>
          <a:off x="548749" y="1870399"/>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p:txBody>
          <a:bodyPr>
            <a:noAutofit/>
          </a:bodyPr>
          <a:lstStyle/>
          <a:p>
            <a:r>
              <a:rPr lang="en-US" sz="4000" b="1" dirty="0" smtClean="0">
                <a:solidFill>
                  <a:schemeClr val="tx1"/>
                </a:solidFill>
                <a:latin typeface="Optima"/>
                <a:cs typeface="Optima"/>
              </a:rPr>
              <a:t>When was Abraham born?</a:t>
            </a:r>
            <a:endParaRPr lang="en-US" sz="4000" b="1" dirty="0">
              <a:solidFill>
                <a:schemeClr val="tx1"/>
              </a:solidFill>
              <a:latin typeface="Optima"/>
              <a:cs typeface="Optima"/>
            </a:endParaRPr>
          </a:p>
        </p:txBody>
      </p:sp>
      <p:sp>
        <p:nvSpPr>
          <p:cNvPr id="6" name="TextBox 5"/>
          <p:cNvSpPr txBox="1"/>
          <p:nvPr/>
        </p:nvSpPr>
        <p:spPr>
          <a:xfrm>
            <a:off x="346075" y="1415534"/>
            <a:ext cx="4225925" cy="477054"/>
          </a:xfrm>
          <a:prstGeom prst="rect">
            <a:avLst/>
          </a:prstGeom>
          <a:noFill/>
        </p:spPr>
        <p:txBody>
          <a:bodyPr wrap="square" rtlCol="0">
            <a:spAutoFit/>
          </a:bodyPr>
          <a:lstStyle/>
          <a:p>
            <a:r>
              <a:rPr lang="en-US" sz="2500" i="1" dirty="0" smtClean="0">
                <a:latin typeface="Optima"/>
                <a:cs typeface="Optima"/>
              </a:rPr>
              <a:t>Let’s start with his father…</a:t>
            </a:r>
            <a:endParaRPr lang="en-US" sz="2500" i="1" dirty="0">
              <a:latin typeface="Optima"/>
              <a:cs typeface="Optima"/>
            </a:endParaRPr>
          </a:p>
        </p:txBody>
      </p:sp>
      <p:sp>
        <p:nvSpPr>
          <p:cNvPr id="7" name="TextBox 6"/>
          <p:cNvSpPr txBox="1"/>
          <p:nvPr/>
        </p:nvSpPr>
        <p:spPr>
          <a:xfrm>
            <a:off x="548749" y="2868968"/>
            <a:ext cx="2288692" cy="1138773"/>
          </a:xfrm>
          <a:prstGeom prst="rect">
            <a:avLst/>
          </a:prstGeom>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sz="2500" dirty="0" smtClean="0">
                <a:latin typeface="Optima"/>
                <a:cs typeface="Optima"/>
              </a:rPr>
              <a:t>Terah born to Nahor.</a:t>
            </a:r>
          </a:p>
          <a:p>
            <a:r>
              <a:rPr lang="en-US" i="1" dirty="0" smtClean="0">
                <a:latin typeface="Optima"/>
                <a:cs typeface="Optima"/>
              </a:rPr>
              <a:t>(Genesis </a:t>
            </a:r>
            <a:r>
              <a:rPr lang="en-US" i="1" dirty="0">
                <a:latin typeface="Optima"/>
                <a:cs typeface="Optima"/>
              </a:rPr>
              <a:t>11:24-</a:t>
            </a:r>
            <a:r>
              <a:rPr lang="en-US" i="1" dirty="0" smtClean="0">
                <a:latin typeface="Optima"/>
                <a:cs typeface="Optima"/>
              </a:rPr>
              <a:t>25)</a:t>
            </a:r>
            <a:endParaRPr lang="en-US" i="1" dirty="0">
              <a:latin typeface="Optima"/>
              <a:cs typeface="Optima"/>
            </a:endParaRPr>
          </a:p>
        </p:txBody>
      </p:sp>
    </p:spTree>
    <p:extLst>
      <p:ext uri="{BB962C8B-B14F-4D97-AF65-F5344CB8AC3E}">
        <p14:creationId xmlns="" xmlns:p14="http://schemas.microsoft.com/office/powerpoint/2010/main" val="1052564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par>
                    <p:cTn id="9" fill="hold">
                      <p:stCondLst>
                        <p:cond delay="indefinite"/>
                      </p:stCondLst>
                      <p:childTnLst>
                        <p:par>
                          <p:cTn id="10" fill="hold">
                            <p:stCondLst>
                              <p:cond delay="0"/>
                            </p:stCondLst>
                            <p:childTnLst>
                              <p:par>
                                <p:cTn id="11" presetID="37"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900" decel="100000" fill="hold"/>
                                        <p:tgtEl>
                                          <p:spTgt spid="4"/>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p:tgtEl>
                                          <p:spTgt spid="7"/>
                                        </p:tgtEl>
                                        <p:attrNameLst>
                                          <p:attrName>ppt_y</p:attrName>
                                        </p:attrNameLst>
                                      </p:cBhvr>
                                      <p:tavLst>
                                        <p:tav tm="0">
                                          <p:val>
                                            <p:strVal val="#ppt_y+#ppt_h*1.125000"/>
                                          </p:val>
                                        </p:tav>
                                        <p:tav tm="100000">
                                          <p:val>
                                            <p:strVal val="#ppt_y"/>
                                          </p:val>
                                        </p:tav>
                                      </p:tavLst>
                                    </p:anim>
                                    <p:animEffect transition="in" filter="wipe(up)">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6" grpId="0"/>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3600" i="1" dirty="0"/>
              <a:t>Now Terah lived</a:t>
            </a:r>
            <a:r>
              <a:rPr lang="en-US" sz="3600" i="1" dirty="0">
                <a:solidFill>
                  <a:schemeClr val="accent2"/>
                </a:solidFill>
              </a:rPr>
              <a:t> </a:t>
            </a:r>
            <a:r>
              <a:rPr lang="en-US" sz="3600" b="1" i="1" dirty="0">
                <a:solidFill>
                  <a:schemeClr val="accent2"/>
                </a:solidFill>
              </a:rPr>
              <a:t>seventy years</a:t>
            </a:r>
            <a:r>
              <a:rPr lang="en-US" sz="3600" i="1" dirty="0"/>
              <a:t>, and begot Abram, Nahor, and Haran</a:t>
            </a:r>
            <a:r>
              <a:rPr lang="en-US" sz="3600" i="1" dirty="0" smtClean="0"/>
              <a:t>.</a:t>
            </a:r>
          </a:p>
          <a:p>
            <a:pPr marL="0" indent="0" algn="ctr">
              <a:buNone/>
            </a:pPr>
            <a:r>
              <a:rPr lang="en-US" sz="3600" i="1" dirty="0" smtClean="0"/>
              <a:t>(NKJV)</a:t>
            </a:r>
            <a:endParaRPr lang="en-US" sz="3600" i="1" dirty="0"/>
          </a:p>
        </p:txBody>
      </p:sp>
      <p:sp>
        <p:nvSpPr>
          <p:cNvPr id="2" name="Title 1"/>
          <p:cNvSpPr>
            <a:spLocks noGrp="1"/>
          </p:cNvSpPr>
          <p:nvPr>
            <p:ph type="title"/>
          </p:nvPr>
        </p:nvSpPr>
        <p:spPr/>
        <p:txBody>
          <a:bodyPr/>
          <a:lstStyle/>
          <a:p>
            <a:r>
              <a:rPr lang="en-US" b="1" dirty="0" smtClean="0">
                <a:latin typeface="Optima"/>
                <a:cs typeface="Optima"/>
              </a:rPr>
              <a:t>Genesis 11:26</a:t>
            </a:r>
            <a:endParaRPr lang="en-US" b="1" dirty="0">
              <a:latin typeface="Optima"/>
              <a:cs typeface="Optima"/>
            </a:endParaRPr>
          </a:p>
        </p:txBody>
      </p:sp>
    </p:spTree>
    <p:extLst>
      <p:ext uri="{BB962C8B-B14F-4D97-AF65-F5344CB8AC3E}">
        <p14:creationId xmlns="" xmlns:p14="http://schemas.microsoft.com/office/powerpoint/2010/main" val="4949495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3695164036"/>
              </p:ext>
            </p:extLst>
          </p:nvPr>
        </p:nvGraphicFramePr>
        <p:xfrm>
          <a:off x="457200" y="1524000"/>
          <a:ext cx="8229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p:txBody>
          <a:bodyPr>
            <a:noAutofit/>
          </a:bodyPr>
          <a:lstStyle/>
          <a:p>
            <a:r>
              <a:rPr lang="en-US" sz="4000" b="1" dirty="0" smtClean="0">
                <a:solidFill>
                  <a:schemeClr val="tx1"/>
                </a:solidFill>
                <a:latin typeface="Optima"/>
                <a:cs typeface="Optima"/>
              </a:rPr>
              <a:t>Abraham’s Birth Date</a:t>
            </a:r>
            <a:endParaRPr lang="en-US" sz="4000" b="1" dirty="0">
              <a:solidFill>
                <a:schemeClr val="tx1"/>
              </a:solidFill>
              <a:latin typeface="Optima"/>
              <a:cs typeface="Optima"/>
            </a:endParaRPr>
          </a:p>
        </p:txBody>
      </p:sp>
      <p:sp>
        <p:nvSpPr>
          <p:cNvPr id="7" name="TextBox 6"/>
          <p:cNvSpPr txBox="1"/>
          <p:nvPr/>
        </p:nvSpPr>
        <p:spPr>
          <a:xfrm>
            <a:off x="457200" y="2456575"/>
            <a:ext cx="2924175" cy="1292662"/>
          </a:xfrm>
          <a:prstGeom prst="rect">
            <a:avLst/>
          </a:prstGeom>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sz="3000" dirty="0" smtClean="0">
                <a:latin typeface="Optima"/>
                <a:cs typeface="Optima"/>
              </a:rPr>
              <a:t>Terah born to Nahor.</a:t>
            </a:r>
          </a:p>
          <a:p>
            <a:endParaRPr lang="en-US" dirty="0">
              <a:latin typeface="Optima"/>
              <a:cs typeface="Optima"/>
            </a:endParaRPr>
          </a:p>
        </p:txBody>
      </p:sp>
      <p:sp>
        <p:nvSpPr>
          <p:cNvPr id="8" name="TextBox 7"/>
          <p:cNvSpPr txBox="1"/>
          <p:nvPr/>
        </p:nvSpPr>
        <p:spPr>
          <a:xfrm>
            <a:off x="3381375" y="2994705"/>
            <a:ext cx="2924175" cy="1754327"/>
          </a:xfrm>
          <a:prstGeom prst="rect">
            <a:avLst/>
          </a:prstGeom>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3000" dirty="0" smtClean="0">
                <a:latin typeface="Optima"/>
                <a:cs typeface="Optima"/>
              </a:rPr>
              <a:t>70 years later, Abraham born to Terah. </a:t>
            </a:r>
            <a:endParaRPr lang="en-US" dirty="0" smtClean="0">
              <a:latin typeface="Optima"/>
              <a:cs typeface="Optima"/>
            </a:endParaRPr>
          </a:p>
          <a:p>
            <a:endParaRPr lang="en-US" dirty="0">
              <a:latin typeface="Optima"/>
              <a:cs typeface="Optima"/>
            </a:endParaRPr>
          </a:p>
        </p:txBody>
      </p:sp>
      <p:grpSp>
        <p:nvGrpSpPr>
          <p:cNvPr id="6" name="Group 5"/>
          <p:cNvGrpSpPr/>
          <p:nvPr/>
        </p:nvGrpSpPr>
        <p:grpSpPr>
          <a:xfrm>
            <a:off x="3367863" y="1718021"/>
            <a:ext cx="928837" cy="806089"/>
            <a:chOff x="3367863" y="1718021"/>
            <a:chExt cx="928837" cy="806089"/>
          </a:xfrm>
        </p:grpSpPr>
        <p:sp>
          <p:nvSpPr>
            <p:cNvPr id="3" name="TextBox 2"/>
            <p:cNvSpPr txBox="1"/>
            <p:nvPr/>
          </p:nvSpPr>
          <p:spPr>
            <a:xfrm>
              <a:off x="3367863" y="1718021"/>
              <a:ext cx="928837" cy="806089"/>
            </a:xfrm>
            <a:prstGeom prst="irregularSeal1">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endParaRPr lang="en-US" sz="2800" dirty="0">
                <a:solidFill>
                  <a:schemeClr val="accent2"/>
                </a:solidFill>
              </a:endParaRPr>
            </a:p>
          </p:txBody>
        </p:sp>
        <p:sp>
          <p:nvSpPr>
            <p:cNvPr id="5" name="TextBox 4"/>
            <p:cNvSpPr txBox="1"/>
            <p:nvPr/>
          </p:nvSpPr>
          <p:spPr>
            <a:xfrm>
              <a:off x="3499513" y="1837356"/>
              <a:ext cx="662070" cy="400110"/>
            </a:xfrm>
            <a:prstGeom prst="rect">
              <a:avLst/>
            </a:prstGeom>
            <a:noFill/>
          </p:spPr>
          <p:txBody>
            <a:bodyPr wrap="square" rtlCol="0">
              <a:spAutoFit/>
            </a:bodyPr>
            <a:lstStyle/>
            <a:p>
              <a:r>
                <a:rPr lang="en-US" sz="2000" b="1" dirty="0" smtClean="0">
                  <a:solidFill>
                    <a:srgbClr val="9C5B14"/>
                  </a:solidFill>
                </a:rPr>
                <a:t>+70</a:t>
              </a:r>
              <a:endParaRPr lang="en-US" sz="2000" b="1" dirty="0">
                <a:solidFill>
                  <a:srgbClr val="9C5B14"/>
                </a:solidFill>
              </a:endParaRPr>
            </a:p>
          </p:txBody>
        </p:sp>
      </p:grpSp>
    </p:spTree>
    <p:extLst>
      <p:ext uri="{BB962C8B-B14F-4D97-AF65-F5344CB8AC3E}">
        <p14:creationId xmlns="" xmlns:p14="http://schemas.microsoft.com/office/powerpoint/2010/main" val="3246745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3387" y="1803144"/>
            <a:ext cx="7609247" cy="1898590"/>
          </a:xfrm>
        </p:spPr>
        <p:txBody>
          <a:bodyPr>
            <a:normAutofit fontScale="92500" lnSpcReduction="10000"/>
          </a:bodyPr>
          <a:lstStyle/>
          <a:p>
            <a:pPr marL="0" indent="0" algn="ctr">
              <a:buNone/>
            </a:pPr>
            <a:r>
              <a:rPr lang="en-US" i="1" dirty="0"/>
              <a:t>Then Abraham fell on his face and laughed, and said in his heart, “Shall a child be born to a man who </a:t>
            </a:r>
            <a:r>
              <a:rPr lang="en-US" b="1" i="1" dirty="0"/>
              <a:t>is </a:t>
            </a:r>
            <a:r>
              <a:rPr lang="en-US" b="1" i="1" dirty="0">
                <a:solidFill>
                  <a:srgbClr val="9C5B14"/>
                </a:solidFill>
              </a:rPr>
              <a:t>one hundred years old</a:t>
            </a:r>
            <a:r>
              <a:rPr lang="en-US" i="1" dirty="0"/>
              <a:t>? And shall Sarah, who is </a:t>
            </a:r>
            <a:r>
              <a:rPr lang="en-US" b="1" i="1" dirty="0">
                <a:solidFill>
                  <a:schemeClr val="accent2"/>
                </a:solidFill>
              </a:rPr>
              <a:t>ninety years old</a:t>
            </a:r>
            <a:r>
              <a:rPr lang="en-US" i="1" dirty="0"/>
              <a:t>, bear a child?</a:t>
            </a:r>
            <a:r>
              <a:rPr lang="en-US" i="1" dirty="0" smtClean="0"/>
              <a:t>” </a:t>
            </a:r>
          </a:p>
          <a:p>
            <a:pPr marL="0" indent="0" algn="ctr">
              <a:buNone/>
            </a:pPr>
            <a:r>
              <a:rPr lang="en-US" dirty="0" smtClean="0"/>
              <a:t>Genesis 17:17 (NKJV)</a:t>
            </a:r>
            <a:endParaRPr lang="en-US" i="1" dirty="0"/>
          </a:p>
        </p:txBody>
      </p:sp>
      <p:sp>
        <p:nvSpPr>
          <p:cNvPr id="2" name="Title 1"/>
          <p:cNvSpPr>
            <a:spLocks noGrp="1"/>
          </p:cNvSpPr>
          <p:nvPr>
            <p:ph type="title"/>
          </p:nvPr>
        </p:nvSpPr>
        <p:spPr/>
        <p:txBody>
          <a:bodyPr/>
          <a:lstStyle/>
          <a:p>
            <a:r>
              <a:rPr lang="en-US" b="1" dirty="0" smtClean="0">
                <a:latin typeface="Optima"/>
                <a:cs typeface="Optima"/>
              </a:rPr>
              <a:t>Don’t forget Sarah!</a:t>
            </a:r>
            <a:endParaRPr lang="en-US" b="1" dirty="0">
              <a:latin typeface="Optima"/>
              <a:cs typeface="Optima"/>
            </a:endParaRPr>
          </a:p>
        </p:txBody>
      </p:sp>
      <p:sp>
        <p:nvSpPr>
          <p:cNvPr id="4" name="TextBox 3"/>
          <p:cNvSpPr txBox="1"/>
          <p:nvPr/>
        </p:nvSpPr>
        <p:spPr>
          <a:xfrm>
            <a:off x="159944" y="3994866"/>
            <a:ext cx="8826499" cy="861774"/>
          </a:xfrm>
          <a:prstGeom prst="rect">
            <a:avLst/>
          </a:prstGeom>
          <a:noFill/>
        </p:spPr>
        <p:txBody>
          <a:bodyPr wrap="square" rtlCol="0">
            <a:spAutoFit/>
          </a:bodyPr>
          <a:lstStyle/>
          <a:p>
            <a:pPr algn="ctr"/>
            <a:r>
              <a:rPr lang="en-US" sz="4800" b="1" dirty="0" smtClean="0">
                <a:solidFill>
                  <a:schemeClr val="accent6"/>
                </a:solidFill>
              </a:rPr>
              <a:t>100 - 90 = 10 year difference </a:t>
            </a:r>
            <a:endParaRPr lang="en-US" sz="4800" b="1" dirty="0">
              <a:solidFill>
                <a:schemeClr val="accent6"/>
              </a:solidFill>
            </a:endParaRPr>
          </a:p>
        </p:txBody>
      </p:sp>
    </p:spTree>
    <p:extLst>
      <p:ext uri="{BB962C8B-B14F-4D97-AF65-F5344CB8AC3E}">
        <p14:creationId xmlns="" xmlns:p14="http://schemas.microsoft.com/office/powerpoint/2010/main" val="2410587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3287520456"/>
              </p:ext>
            </p:extLst>
          </p:nvPr>
        </p:nvGraphicFramePr>
        <p:xfrm>
          <a:off x="457200" y="1116258"/>
          <a:ext cx="8229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p:txBody>
          <a:bodyPr>
            <a:noAutofit/>
          </a:bodyPr>
          <a:lstStyle/>
          <a:p>
            <a:r>
              <a:rPr lang="en-US" sz="4000" b="1" dirty="0" smtClean="0">
                <a:latin typeface="Optima"/>
                <a:cs typeface="Optima"/>
              </a:rPr>
              <a:t>Sarah’s Birth Date</a:t>
            </a:r>
            <a:endParaRPr lang="en-US" sz="4000" b="1" dirty="0">
              <a:latin typeface="Optima"/>
              <a:cs typeface="Optima"/>
            </a:endParaRPr>
          </a:p>
        </p:txBody>
      </p:sp>
      <p:sp>
        <p:nvSpPr>
          <p:cNvPr id="5" name="TextBox 4"/>
          <p:cNvSpPr txBox="1"/>
          <p:nvPr/>
        </p:nvSpPr>
        <p:spPr>
          <a:xfrm>
            <a:off x="-1174750" y="6286500"/>
            <a:ext cx="184666" cy="369332"/>
          </a:xfrm>
          <a:prstGeom prst="rect">
            <a:avLst/>
          </a:prstGeom>
          <a:noFill/>
        </p:spPr>
        <p:txBody>
          <a:bodyPr wrap="none" rtlCol="0">
            <a:spAutoFit/>
          </a:bodyPr>
          <a:lstStyle/>
          <a:p>
            <a:endParaRPr lang="en-US"/>
          </a:p>
        </p:txBody>
      </p:sp>
      <p:sp>
        <p:nvSpPr>
          <p:cNvPr id="7" name="TextBox 6"/>
          <p:cNvSpPr txBox="1"/>
          <p:nvPr/>
        </p:nvSpPr>
        <p:spPr>
          <a:xfrm>
            <a:off x="4897120" y="3828920"/>
            <a:ext cx="2692400" cy="461665"/>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sz="2400" dirty="0" smtClean="0">
                <a:latin typeface="Optima"/>
                <a:cs typeface="Optima"/>
              </a:rPr>
              <a:t>Sarah was born. </a:t>
            </a:r>
            <a:endParaRPr lang="en-US" sz="2400" dirty="0">
              <a:latin typeface="Optima"/>
              <a:cs typeface="Optima"/>
            </a:endParaRPr>
          </a:p>
        </p:txBody>
      </p:sp>
      <p:grpSp>
        <p:nvGrpSpPr>
          <p:cNvPr id="8" name="Group 7"/>
          <p:cNvGrpSpPr/>
          <p:nvPr/>
        </p:nvGrpSpPr>
        <p:grpSpPr>
          <a:xfrm>
            <a:off x="5678356" y="2596169"/>
            <a:ext cx="928837" cy="806089"/>
            <a:chOff x="3367863" y="1718021"/>
            <a:chExt cx="928837" cy="806089"/>
          </a:xfrm>
        </p:grpSpPr>
        <p:sp>
          <p:nvSpPr>
            <p:cNvPr id="9" name="TextBox 8"/>
            <p:cNvSpPr txBox="1"/>
            <p:nvPr/>
          </p:nvSpPr>
          <p:spPr>
            <a:xfrm>
              <a:off x="3367863" y="1718021"/>
              <a:ext cx="928837" cy="806089"/>
            </a:xfrm>
            <a:prstGeom prst="irregularSeal1">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endParaRPr lang="en-US" sz="2800" dirty="0">
                <a:solidFill>
                  <a:schemeClr val="accent2"/>
                </a:solidFill>
              </a:endParaRPr>
            </a:p>
          </p:txBody>
        </p:sp>
        <p:sp>
          <p:nvSpPr>
            <p:cNvPr id="10" name="TextBox 9"/>
            <p:cNvSpPr txBox="1"/>
            <p:nvPr/>
          </p:nvSpPr>
          <p:spPr>
            <a:xfrm>
              <a:off x="3499513" y="1837356"/>
              <a:ext cx="662070" cy="400110"/>
            </a:xfrm>
            <a:prstGeom prst="rect">
              <a:avLst/>
            </a:prstGeom>
            <a:noFill/>
          </p:spPr>
          <p:txBody>
            <a:bodyPr wrap="square" rtlCol="0">
              <a:spAutoFit/>
            </a:bodyPr>
            <a:lstStyle/>
            <a:p>
              <a:r>
                <a:rPr lang="en-US" sz="2000" b="1" dirty="0" smtClean="0">
                  <a:solidFill>
                    <a:srgbClr val="9C5B14"/>
                  </a:solidFill>
                </a:rPr>
                <a:t>+10</a:t>
              </a:r>
              <a:endParaRPr lang="en-US" sz="2000" b="1" dirty="0">
                <a:solidFill>
                  <a:srgbClr val="9C5B14"/>
                </a:solidFill>
              </a:endParaRPr>
            </a:p>
          </p:txBody>
        </p:sp>
      </p:grpSp>
      <p:grpSp>
        <p:nvGrpSpPr>
          <p:cNvPr id="11" name="Group 10"/>
          <p:cNvGrpSpPr/>
          <p:nvPr/>
        </p:nvGrpSpPr>
        <p:grpSpPr>
          <a:xfrm>
            <a:off x="2862908" y="2066345"/>
            <a:ext cx="928837" cy="806089"/>
            <a:chOff x="3367863" y="1718021"/>
            <a:chExt cx="928837" cy="806089"/>
          </a:xfrm>
        </p:grpSpPr>
        <p:sp>
          <p:nvSpPr>
            <p:cNvPr id="12" name="TextBox 11"/>
            <p:cNvSpPr txBox="1"/>
            <p:nvPr/>
          </p:nvSpPr>
          <p:spPr>
            <a:xfrm>
              <a:off x="3367863" y="1718021"/>
              <a:ext cx="928837" cy="806089"/>
            </a:xfrm>
            <a:prstGeom prst="irregularSeal1">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endParaRPr lang="en-US" sz="2800" dirty="0">
                <a:solidFill>
                  <a:schemeClr val="accent2"/>
                </a:solidFill>
              </a:endParaRPr>
            </a:p>
          </p:txBody>
        </p:sp>
        <p:sp>
          <p:nvSpPr>
            <p:cNvPr id="13" name="TextBox 12"/>
            <p:cNvSpPr txBox="1"/>
            <p:nvPr/>
          </p:nvSpPr>
          <p:spPr>
            <a:xfrm>
              <a:off x="3499513" y="1837356"/>
              <a:ext cx="662070" cy="400110"/>
            </a:xfrm>
            <a:prstGeom prst="rect">
              <a:avLst/>
            </a:prstGeom>
            <a:noFill/>
          </p:spPr>
          <p:txBody>
            <a:bodyPr wrap="square" rtlCol="0">
              <a:spAutoFit/>
            </a:bodyPr>
            <a:lstStyle/>
            <a:p>
              <a:r>
                <a:rPr lang="en-US" sz="2000" b="1" dirty="0" smtClean="0">
                  <a:solidFill>
                    <a:srgbClr val="9C5B14"/>
                  </a:solidFill>
                </a:rPr>
                <a:t>+70</a:t>
              </a:r>
              <a:endParaRPr lang="en-US" sz="2000" b="1" dirty="0">
                <a:solidFill>
                  <a:srgbClr val="9C5B14"/>
                </a:solidFill>
              </a:endParaRPr>
            </a:p>
          </p:txBody>
        </p:sp>
      </p:grpSp>
    </p:spTree>
    <p:extLst>
      <p:ext uri="{BB962C8B-B14F-4D97-AF65-F5344CB8AC3E}">
        <p14:creationId xmlns="" xmlns:p14="http://schemas.microsoft.com/office/powerpoint/2010/main" val="2780836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26649"/>
            <a:ext cx="8229600" cy="3893499"/>
          </a:xfrm>
        </p:spPr>
        <p:txBody>
          <a:bodyPr>
            <a:normAutofit lnSpcReduction="10000"/>
          </a:bodyPr>
          <a:lstStyle/>
          <a:p>
            <a:pPr marL="0" indent="0" algn="ctr">
              <a:buNone/>
            </a:pPr>
            <a:r>
              <a:rPr lang="en-US" i="1" dirty="0"/>
              <a:t>So Abram departed as the </a:t>
            </a:r>
            <a:r>
              <a:rPr lang="en-US" i="1" cap="small" dirty="0"/>
              <a:t>Lord</a:t>
            </a:r>
            <a:r>
              <a:rPr lang="en-US" i="1" dirty="0"/>
              <a:t> had spoken to him, and Lot went with him. And Abram was </a:t>
            </a:r>
            <a:r>
              <a:rPr lang="en-US" b="1" i="1" dirty="0">
                <a:solidFill>
                  <a:srgbClr val="9C5B14"/>
                </a:solidFill>
              </a:rPr>
              <a:t>seventy-five years old </a:t>
            </a:r>
            <a:r>
              <a:rPr lang="en-US" i="1" dirty="0"/>
              <a:t>when he departed from Haran. </a:t>
            </a:r>
            <a:endParaRPr lang="en-US" i="1" dirty="0" smtClean="0"/>
          </a:p>
          <a:p>
            <a:pPr marL="0" indent="0" algn="ctr">
              <a:buNone/>
            </a:pPr>
            <a:endParaRPr lang="en-US" b="1" i="1" baseline="30000" dirty="0"/>
          </a:p>
          <a:p>
            <a:pPr marL="0" indent="0" algn="ctr">
              <a:buNone/>
            </a:pPr>
            <a:r>
              <a:rPr lang="en-US" b="1" i="1" baseline="30000" dirty="0" smtClean="0"/>
              <a:t>5</a:t>
            </a:r>
            <a:r>
              <a:rPr lang="en-US" b="1" i="1" baseline="30000" dirty="0"/>
              <a:t> </a:t>
            </a:r>
            <a:r>
              <a:rPr lang="en-US" i="1" dirty="0"/>
              <a:t>Then Abram took Sarai his wife and Lot his brother’s son, and all their possessions that they had gathered, and the people whom they had acquired in Haran, and they departed to go to the land of Canaan. So they came to the land of Canaan</a:t>
            </a:r>
            <a:r>
              <a:rPr lang="en-US" i="1" dirty="0" smtClean="0"/>
              <a:t>. </a:t>
            </a:r>
          </a:p>
          <a:p>
            <a:pPr marL="0" indent="0" algn="ctr">
              <a:buNone/>
            </a:pPr>
            <a:r>
              <a:rPr lang="en-US" i="1" dirty="0" smtClean="0"/>
              <a:t>Genesis 12:4-5 (NKJV)</a:t>
            </a:r>
            <a:endParaRPr lang="en-US" i="1" dirty="0"/>
          </a:p>
        </p:txBody>
      </p:sp>
      <p:sp>
        <p:nvSpPr>
          <p:cNvPr id="2" name="Title 1"/>
          <p:cNvSpPr>
            <a:spLocks noGrp="1"/>
          </p:cNvSpPr>
          <p:nvPr>
            <p:ph type="title"/>
          </p:nvPr>
        </p:nvSpPr>
        <p:spPr>
          <a:xfrm>
            <a:off x="457200" y="457200"/>
            <a:ext cx="8461022" cy="1143000"/>
          </a:xfrm>
        </p:spPr>
        <p:txBody>
          <a:bodyPr>
            <a:normAutofit/>
          </a:bodyPr>
          <a:lstStyle/>
          <a:p>
            <a:r>
              <a:rPr lang="en-US" b="1" dirty="0" smtClean="0">
                <a:solidFill>
                  <a:schemeClr val="tx1"/>
                </a:solidFill>
                <a:latin typeface="Optima"/>
                <a:cs typeface="Optima"/>
              </a:rPr>
              <a:t>When did Abraham leave Haran?</a:t>
            </a:r>
            <a:endParaRPr lang="en-US" b="1" dirty="0">
              <a:solidFill>
                <a:schemeClr val="tx1"/>
              </a:solidFill>
              <a:latin typeface="Optima"/>
              <a:cs typeface="Optima"/>
            </a:endParaRPr>
          </a:p>
        </p:txBody>
      </p:sp>
    </p:spTree>
    <p:extLst>
      <p:ext uri="{BB962C8B-B14F-4D97-AF65-F5344CB8AC3E}">
        <p14:creationId xmlns="" xmlns:p14="http://schemas.microsoft.com/office/powerpoint/2010/main" val="26807157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56404"/>
            <a:ext cx="8229600" cy="796925"/>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a:normAutofit fontScale="92500" lnSpcReduction="20000"/>
          </a:bodyPr>
          <a:lstStyle/>
          <a:p>
            <a:pPr marL="0" indent="0" algn="ctr">
              <a:buNone/>
            </a:pPr>
            <a:r>
              <a:rPr lang="en-US" b="1" dirty="0" smtClean="0">
                <a:latin typeface="Optima"/>
                <a:cs typeface="Optima"/>
              </a:rPr>
              <a:t>ABRAHAM’S LIFE TIMELINE IN YEARS</a:t>
            </a:r>
            <a:endParaRPr lang="en-US" b="1" dirty="0">
              <a:latin typeface="Optima"/>
              <a:cs typeface="Optima"/>
            </a:endParaRPr>
          </a:p>
        </p:txBody>
      </p:sp>
      <p:sp>
        <p:nvSpPr>
          <p:cNvPr id="2" name="Title 1"/>
          <p:cNvSpPr>
            <a:spLocks noGrp="1"/>
          </p:cNvSpPr>
          <p:nvPr>
            <p:ph type="title"/>
          </p:nvPr>
        </p:nvSpPr>
        <p:spPr>
          <a:xfrm>
            <a:off x="478191" y="0"/>
            <a:ext cx="8229600" cy="1219200"/>
          </a:xfrm>
        </p:spPr>
        <p:txBody>
          <a:bodyPr/>
          <a:lstStyle/>
          <a:p>
            <a:r>
              <a:rPr lang="en-US" b="1" dirty="0" smtClean="0">
                <a:latin typeface="Optima"/>
                <a:cs typeface="Optima"/>
              </a:rPr>
              <a:t>Abraham Departs</a:t>
            </a:r>
            <a:endParaRPr lang="en-US" b="1" dirty="0">
              <a:latin typeface="Optima"/>
              <a:cs typeface="Optima"/>
            </a:endParaRPr>
          </a:p>
        </p:txBody>
      </p:sp>
      <p:cxnSp>
        <p:nvCxnSpPr>
          <p:cNvPr id="9" name="Straight Connector 8"/>
          <p:cNvCxnSpPr/>
          <p:nvPr/>
        </p:nvCxnSpPr>
        <p:spPr>
          <a:xfrm>
            <a:off x="457200" y="2392917"/>
            <a:ext cx="0"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14" name="Group 13"/>
          <p:cNvGrpSpPr/>
          <p:nvPr/>
        </p:nvGrpSpPr>
        <p:grpSpPr>
          <a:xfrm>
            <a:off x="457200" y="1954867"/>
            <a:ext cx="1696013" cy="1292181"/>
            <a:chOff x="457200" y="1747722"/>
            <a:chExt cx="1696013" cy="1292181"/>
          </a:xfrm>
        </p:grpSpPr>
        <p:cxnSp>
          <p:nvCxnSpPr>
            <p:cNvPr id="11" name="Straight Connector 10"/>
            <p:cNvCxnSpPr>
              <a:stCxn id="3" idx="1"/>
              <a:endCxn id="6" idx="1"/>
            </p:cNvCxnSpPr>
            <p:nvPr/>
          </p:nvCxnSpPr>
          <p:spPr>
            <a:xfrm>
              <a:off x="457200" y="1747722"/>
              <a:ext cx="0" cy="968688"/>
            </a:xfrm>
            <a:prstGeom prst="line">
              <a:avLst/>
            </a:prstGeom>
          </p:spPr>
          <p:style>
            <a:lnRef idx="2">
              <a:schemeClr val="accent6"/>
            </a:lnRef>
            <a:fillRef idx="0">
              <a:schemeClr val="accent6"/>
            </a:fillRef>
            <a:effectRef idx="1">
              <a:schemeClr val="accent6"/>
            </a:effectRef>
            <a:fontRef idx="minor">
              <a:schemeClr val="tx1"/>
            </a:fontRef>
          </p:style>
        </p:cxnSp>
        <p:sp>
          <p:nvSpPr>
            <p:cNvPr id="6" name="TextBox 5"/>
            <p:cNvSpPr txBox="1"/>
            <p:nvPr/>
          </p:nvSpPr>
          <p:spPr>
            <a:xfrm>
              <a:off x="457200" y="2392917"/>
              <a:ext cx="1696013" cy="64698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2166 BC</a:t>
              </a:r>
            </a:p>
            <a:p>
              <a:r>
                <a:rPr lang="en-US" sz="1600" dirty="0" smtClean="0">
                  <a:latin typeface="Optima"/>
                  <a:cs typeface="Optima"/>
                </a:rPr>
                <a:t>Abraham’s Birth</a:t>
              </a:r>
              <a:endParaRPr lang="en-US" sz="1600" dirty="0">
                <a:latin typeface="Optima"/>
                <a:cs typeface="Optima"/>
              </a:endParaRPr>
            </a:p>
          </p:txBody>
        </p:sp>
      </p:grpSp>
      <p:sp>
        <p:nvSpPr>
          <p:cNvPr id="15" name="TextBox 14"/>
          <p:cNvSpPr txBox="1"/>
          <p:nvPr/>
        </p:nvSpPr>
        <p:spPr>
          <a:xfrm>
            <a:off x="351899" y="1447022"/>
            <a:ext cx="320081" cy="369332"/>
          </a:xfrm>
          <a:prstGeom prst="rect">
            <a:avLst/>
          </a:prstGeom>
          <a:noFill/>
        </p:spPr>
        <p:txBody>
          <a:bodyPr wrap="square" rtlCol="0">
            <a:spAutoFit/>
          </a:bodyPr>
          <a:lstStyle/>
          <a:p>
            <a:r>
              <a:rPr lang="en-US" dirty="0" smtClean="0">
                <a:solidFill>
                  <a:srgbClr val="FFFFFF"/>
                </a:solidFill>
                <a:latin typeface="Optima"/>
                <a:cs typeface="Optima"/>
              </a:rPr>
              <a:t>0</a:t>
            </a:r>
            <a:endParaRPr lang="en-US" dirty="0">
              <a:solidFill>
                <a:srgbClr val="FFFFFF"/>
              </a:solidFill>
              <a:latin typeface="Optima"/>
              <a:cs typeface="Optima"/>
            </a:endParaRPr>
          </a:p>
        </p:txBody>
      </p:sp>
      <p:grpSp>
        <p:nvGrpSpPr>
          <p:cNvPr id="21" name="Group 20"/>
          <p:cNvGrpSpPr/>
          <p:nvPr/>
        </p:nvGrpSpPr>
        <p:grpSpPr>
          <a:xfrm>
            <a:off x="2153214" y="1419136"/>
            <a:ext cx="2670440" cy="1835540"/>
            <a:chOff x="1934255" y="1419136"/>
            <a:chExt cx="2670440" cy="1835540"/>
          </a:xfrm>
        </p:grpSpPr>
        <p:grpSp>
          <p:nvGrpSpPr>
            <p:cNvPr id="17" name="Group 16"/>
            <p:cNvGrpSpPr/>
            <p:nvPr/>
          </p:nvGrpSpPr>
          <p:grpSpPr>
            <a:xfrm>
              <a:off x="2153214" y="2169640"/>
              <a:ext cx="2451481" cy="1085036"/>
              <a:chOff x="457199" y="1969816"/>
              <a:chExt cx="2451481" cy="1085036"/>
            </a:xfrm>
          </p:grpSpPr>
          <p:cxnSp>
            <p:nvCxnSpPr>
              <p:cNvPr id="19" name="Straight Connector 18"/>
              <p:cNvCxnSpPr>
                <a:endCxn id="18" idx="1"/>
              </p:cNvCxnSpPr>
              <p:nvPr/>
            </p:nvCxnSpPr>
            <p:spPr>
              <a:xfrm flipH="1">
                <a:off x="457199" y="1969816"/>
                <a:ext cx="2" cy="761543"/>
              </a:xfrm>
              <a:prstGeom prst="line">
                <a:avLst/>
              </a:prstGeom>
            </p:spPr>
            <p:style>
              <a:lnRef idx="2">
                <a:schemeClr val="accent3"/>
              </a:lnRef>
              <a:fillRef idx="0">
                <a:schemeClr val="accent3"/>
              </a:fillRef>
              <a:effectRef idx="1">
                <a:schemeClr val="accent3"/>
              </a:effectRef>
              <a:fontRef idx="minor">
                <a:schemeClr val="tx1"/>
              </a:fontRef>
            </p:style>
          </p:cxnSp>
          <p:sp>
            <p:nvSpPr>
              <p:cNvPr id="18" name="TextBox 17"/>
              <p:cNvSpPr txBox="1"/>
              <p:nvPr/>
            </p:nvSpPr>
            <p:spPr>
              <a:xfrm>
                <a:off x="457199" y="2407866"/>
                <a:ext cx="2451481" cy="64698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sz="1600" b="1" dirty="0" smtClean="0">
                    <a:latin typeface="Optima"/>
                    <a:cs typeface="Optima"/>
                  </a:rPr>
                  <a:t>November 26, 2091 BC </a:t>
                </a:r>
              </a:p>
              <a:p>
                <a:r>
                  <a:rPr lang="en-US" sz="1600" dirty="0" smtClean="0">
                    <a:latin typeface="Optima"/>
                    <a:cs typeface="Optima"/>
                  </a:rPr>
                  <a:t>Abraham leaves Haran.</a:t>
                </a:r>
                <a:endParaRPr lang="en-US" sz="1600" dirty="0">
                  <a:latin typeface="Optima"/>
                  <a:cs typeface="Optima"/>
                </a:endParaRPr>
              </a:p>
            </p:txBody>
          </p:sp>
        </p:grpSp>
        <p:sp>
          <p:nvSpPr>
            <p:cNvPr id="20" name="TextBox 19"/>
            <p:cNvSpPr txBox="1"/>
            <p:nvPr/>
          </p:nvSpPr>
          <p:spPr>
            <a:xfrm>
              <a:off x="1934255" y="1419136"/>
              <a:ext cx="525485" cy="408623"/>
            </a:xfrm>
            <a:prstGeom prst="roundRect">
              <a:avLst/>
            </a:prstGeom>
            <a:noFill/>
          </p:spPr>
          <p:txBody>
            <a:bodyPr wrap="square" rtlCol="0">
              <a:spAutoFit/>
            </a:bodyPr>
            <a:lstStyle/>
            <a:p>
              <a:r>
                <a:rPr lang="en-US" dirty="0" smtClean="0">
                  <a:solidFill>
                    <a:srgbClr val="FFFFFF"/>
                  </a:solidFill>
                  <a:latin typeface="Optima"/>
                  <a:cs typeface="Optima"/>
                </a:rPr>
                <a:t>75</a:t>
              </a:r>
              <a:endParaRPr lang="en-US" dirty="0">
                <a:solidFill>
                  <a:srgbClr val="FFFFFF"/>
                </a:solidFill>
                <a:latin typeface="Optima"/>
                <a:cs typeface="Optima"/>
              </a:endParaRPr>
            </a:p>
          </p:txBody>
        </p:sp>
      </p:grpSp>
      <p:sp>
        <p:nvSpPr>
          <p:cNvPr id="33" name="TextBox 32"/>
          <p:cNvSpPr txBox="1"/>
          <p:nvPr/>
        </p:nvSpPr>
        <p:spPr>
          <a:xfrm>
            <a:off x="1176763" y="4059676"/>
            <a:ext cx="6765630" cy="1938992"/>
          </a:xfrm>
          <a:prstGeom prst="rect">
            <a:avLst/>
          </a:prstGeom>
          <a:noFill/>
        </p:spPr>
        <p:txBody>
          <a:bodyPr wrap="square" rtlCol="0">
            <a:spAutoFit/>
          </a:bodyPr>
          <a:lstStyle/>
          <a:p>
            <a:r>
              <a:rPr lang="en-US" sz="3000" dirty="0">
                <a:solidFill>
                  <a:schemeClr val="accent2"/>
                </a:solidFill>
                <a:latin typeface="Optima"/>
                <a:cs typeface="Optima"/>
              </a:rPr>
              <a:t>KEEP IN MIND</a:t>
            </a:r>
            <a:r>
              <a:rPr lang="en-US" sz="3000" dirty="0" smtClean="0">
                <a:solidFill>
                  <a:schemeClr val="accent2"/>
                </a:solidFill>
                <a:latin typeface="Optima"/>
                <a:cs typeface="Optima"/>
              </a:rPr>
              <a:t>:</a:t>
            </a:r>
            <a:endParaRPr lang="en-US" sz="3000" dirty="0">
              <a:latin typeface="Optima"/>
              <a:cs typeface="Optima"/>
            </a:endParaRPr>
          </a:p>
          <a:p>
            <a:pPr marL="457200" indent="-457200">
              <a:buFont typeface="Arial"/>
              <a:buChar char="•"/>
            </a:pPr>
            <a:r>
              <a:rPr lang="en-US" sz="3000" dirty="0">
                <a:latin typeface="Optima"/>
                <a:cs typeface="Optima"/>
              </a:rPr>
              <a:t>Terah is 145 years old.</a:t>
            </a:r>
          </a:p>
          <a:p>
            <a:pPr marL="457200" indent="-457200">
              <a:buFont typeface="Arial"/>
              <a:buChar char="•"/>
            </a:pPr>
            <a:r>
              <a:rPr lang="en-US" sz="3000" dirty="0">
                <a:latin typeface="Optima"/>
                <a:cs typeface="Optima"/>
              </a:rPr>
              <a:t>Sarah is 65 years old. </a:t>
            </a:r>
          </a:p>
          <a:p>
            <a:endParaRPr lang="en-US" sz="3000" dirty="0">
              <a:latin typeface="Optima"/>
              <a:cs typeface="Optima"/>
            </a:endParaRPr>
          </a:p>
        </p:txBody>
      </p:sp>
    </p:spTree>
    <p:extLst>
      <p:ext uri="{BB962C8B-B14F-4D97-AF65-F5344CB8AC3E}">
        <p14:creationId xmlns="" xmlns:p14="http://schemas.microsoft.com/office/powerpoint/2010/main" val="2484284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56404"/>
            <a:ext cx="8229600" cy="796925"/>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a:normAutofit fontScale="92500" lnSpcReduction="20000"/>
          </a:bodyPr>
          <a:lstStyle/>
          <a:p>
            <a:pPr marL="0" indent="0" algn="ctr">
              <a:buNone/>
            </a:pPr>
            <a:r>
              <a:rPr lang="en-US" b="1" dirty="0" smtClean="0">
                <a:latin typeface="Optima"/>
                <a:cs typeface="Optima"/>
              </a:rPr>
              <a:t>ABRAHAM’S LIFE TIMELINE IN YEARS</a:t>
            </a:r>
            <a:endParaRPr lang="en-US" b="1" dirty="0">
              <a:latin typeface="Optima"/>
              <a:cs typeface="Optima"/>
            </a:endParaRPr>
          </a:p>
        </p:txBody>
      </p:sp>
      <p:sp>
        <p:nvSpPr>
          <p:cNvPr id="2" name="Title 1"/>
          <p:cNvSpPr>
            <a:spLocks noGrp="1"/>
          </p:cNvSpPr>
          <p:nvPr>
            <p:ph type="title"/>
          </p:nvPr>
        </p:nvSpPr>
        <p:spPr>
          <a:xfrm>
            <a:off x="478191" y="0"/>
            <a:ext cx="8229600" cy="1219200"/>
          </a:xfrm>
        </p:spPr>
        <p:txBody>
          <a:bodyPr/>
          <a:lstStyle/>
          <a:p>
            <a:r>
              <a:rPr lang="en-US" b="1" dirty="0" smtClean="0">
                <a:latin typeface="Optima"/>
                <a:cs typeface="Optima"/>
              </a:rPr>
              <a:t>Abraham’s First Son</a:t>
            </a:r>
            <a:endParaRPr lang="en-US" b="1" dirty="0">
              <a:latin typeface="Optima"/>
              <a:cs typeface="Optima"/>
            </a:endParaRPr>
          </a:p>
        </p:txBody>
      </p:sp>
      <p:cxnSp>
        <p:nvCxnSpPr>
          <p:cNvPr id="9" name="Straight Connector 8"/>
          <p:cNvCxnSpPr/>
          <p:nvPr/>
        </p:nvCxnSpPr>
        <p:spPr>
          <a:xfrm>
            <a:off x="457200" y="2392917"/>
            <a:ext cx="0"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14" name="Group 13"/>
          <p:cNvGrpSpPr/>
          <p:nvPr/>
        </p:nvGrpSpPr>
        <p:grpSpPr>
          <a:xfrm>
            <a:off x="457200" y="1954867"/>
            <a:ext cx="1696014" cy="1292181"/>
            <a:chOff x="457200" y="1747722"/>
            <a:chExt cx="1696014" cy="1292181"/>
          </a:xfrm>
        </p:grpSpPr>
        <p:cxnSp>
          <p:nvCxnSpPr>
            <p:cNvPr id="11" name="Straight Connector 10"/>
            <p:cNvCxnSpPr>
              <a:stCxn id="3" idx="1"/>
              <a:endCxn id="6" idx="1"/>
            </p:cNvCxnSpPr>
            <p:nvPr/>
          </p:nvCxnSpPr>
          <p:spPr>
            <a:xfrm>
              <a:off x="457200" y="1747722"/>
              <a:ext cx="0" cy="968688"/>
            </a:xfrm>
            <a:prstGeom prst="line">
              <a:avLst/>
            </a:prstGeom>
          </p:spPr>
          <p:style>
            <a:lnRef idx="2">
              <a:schemeClr val="accent6"/>
            </a:lnRef>
            <a:fillRef idx="0">
              <a:schemeClr val="accent6"/>
            </a:fillRef>
            <a:effectRef idx="1">
              <a:schemeClr val="accent6"/>
            </a:effectRef>
            <a:fontRef idx="minor">
              <a:schemeClr val="tx1"/>
            </a:fontRef>
          </p:style>
        </p:cxnSp>
        <p:sp>
          <p:nvSpPr>
            <p:cNvPr id="6" name="TextBox 5"/>
            <p:cNvSpPr txBox="1"/>
            <p:nvPr/>
          </p:nvSpPr>
          <p:spPr>
            <a:xfrm>
              <a:off x="457200" y="2392917"/>
              <a:ext cx="1696014" cy="64698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2166 BC</a:t>
              </a:r>
            </a:p>
            <a:p>
              <a:r>
                <a:rPr lang="en-US" sz="1600" dirty="0" smtClean="0">
                  <a:latin typeface="Optima"/>
                  <a:cs typeface="Optima"/>
                </a:rPr>
                <a:t>Abraham’s Birth</a:t>
              </a:r>
              <a:endParaRPr lang="en-US" sz="1600" dirty="0">
                <a:latin typeface="Optima"/>
                <a:cs typeface="Optima"/>
              </a:endParaRPr>
            </a:p>
          </p:txBody>
        </p:sp>
      </p:grpSp>
      <p:sp>
        <p:nvSpPr>
          <p:cNvPr id="15" name="TextBox 14"/>
          <p:cNvSpPr txBox="1"/>
          <p:nvPr/>
        </p:nvSpPr>
        <p:spPr>
          <a:xfrm>
            <a:off x="351899" y="1447022"/>
            <a:ext cx="320081" cy="369332"/>
          </a:xfrm>
          <a:prstGeom prst="rect">
            <a:avLst/>
          </a:prstGeom>
          <a:noFill/>
        </p:spPr>
        <p:txBody>
          <a:bodyPr wrap="square" rtlCol="0">
            <a:spAutoFit/>
          </a:bodyPr>
          <a:lstStyle/>
          <a:p>
            <a:r>
              <a:rPr lang="en-US" dirty="0" smtClean="0">
                <a:solidFill>
                  <a:srgbClr val="FFFFFF"/>
                </a:solidFill>
                <a:latin typeface="Optima"/>
                <a:cs typeface="Optima"/>
              </a:rPr>
              <a:t>0</a:t>
            </a:r>
            <a:endParaRPr lang="en-US" dirty="0">
              <a:solidFill>
                <a:srgbClr val="FFFFFF"/>
              </a:solidFill>
              <a:latin typeface="Optima"/>
              <a:cs typeface="Optima"/>
            </a:endParaRPr>
          </a:p>
        </p:txBody>
      </p:sp>
      <p:grpSp>
        <p:nvGrpSpPr>
          <p:cNvPr id="16" name="Group 15"/>
          <p:cNvGrpSpPr/>
          <p:nvPr/>
        </p:nvGrpSpPr>
        <p:grpSpPr>
          <a:xfrm>
            <a:off x="2572629" y="1443155"/>
            <a:ext cx="2741051" cy="2638777"/>
            <a:chOff x="1934255" y="1457253"/>
            <a:chExt cx="2741051" cy="2638777"/>
          </a:xfrm>
        </p:grpSpPr>
        <p:grpSp>
          <p:nvGrpSpPr>
            <p:cNvPr id="23" name="Group 22"/>
            <p:cNvGrpSpPr/>
            <p:nvPr/>
          </p:nvGrpSpPr>
          <p:grpSpPr>
            <a:xfrm>
              <a:off x="2153214" y="2155516"/>
              <a:ext cx="2522092" cy="1940514"/>
              <a:chOff x="457199" y="1955692"/>
              <a:chExt cx="2522092" cy="1940514"/>
            </a:xfrm>
          </p:grpSpPr>
          <p:cxnSp>
            <p:nvCxnSpPr>
              <p:cNvPr id="26" name="Straight Connector 25"/>
              <p:cNvCxnSpPr/>
              <p:nvPr/>
            </p:nvCxnSpPr>
            <p:spPr>
              <a:xfrm>
                <a:off x="457199" y="1955692"/>
                <a:ext cx="0" cy="1651073"/>
              </a:xfrm>
              <a:prstGeom prst="line">
                <a:avLst/>
              </a:prstGeom>
            </p:spPr>
            <p:style>
              <a:lnRef idx="2">
                <a:schemeClr val="accent6"/>
              </a:lnRef>
              <a:fillRef idx="0">
                <a:schemeClr val="accent6"/>
              </a:fillRef>
              <a:effectRef idx="1">
                <a:schemeClr val="accent6"/>
              </a:effectRef>
              <a:fontRef idx="minor">
                <a:schemeClr val="tx1"/>
              </a:fontRef>
            </p:style>
          </p:cxnSp>
          <p:sp>
            <p:nvSpPr>
              <p:cNvPr id="25" name="TextBox 24"/>
              <p:cNvSpPr txBox="1"/>
              <p:nvPr/>
            </p:nvSpPr>
            <p:spPr>
              <a:xfrm>
                <a:off x="457199" y="3249220"/>
                <a:ext cx="2522092" cy="64698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November 28, 2080 BC </a:t>
                </a:r>
              </a:p>
              <a:p>
                <a:r>
                  <a:rPr lang="en-US" sz="1600" dirty="0" smtClean="0">
                    <a:latin typeface="Optima"/>
                    <a:cs typeface="Optima"/>
                  </a:rPr>
                  <a:t>Ishmael is born. </a:t>
                </a:r>
                <a:endParaRPr lang="en-US" sz="1600" dirty="0">
                  <a:latin typeface="Optima"/>
                  <a:cs typeface="Optima"/>
                </a:endParaRPr>
              </a:p>
            </p:txBody>
          </p:sp>
        </p:grpSp>
        <p:sp>
          <p:nvSpPr>
            <p:cNvPr id="24" name="TextBox 23"/>
            <p:cNvSpPr txBox="1"/>
            <p:nvPr/>
          </p:nvSpPr>
          <p:spPr>
            <a:xfrm>
              <a:off x="1934255" y="1457253"/>
              <a:ext cx="525485" cy="369332"/>
            </a:xfrm>
            <a:prstGeom prst="rect">
              <a:avLst/>
            </a:prstGeom>
            <a:noFill/>
          </p:spPr>
          <p:txBody>
            <a:bodyPr wrap="square" rtlCol="0">
              <a:spAutoFit/>
            </a:bodyPr>
            <a:lstStyle/>
            <a:p>
              <a:r>
                <a:rPr lang="en-US" dirty="0" smtClean="0">
                  <a:solidFill>
                    <a:srgbClr val="FFFFFF"/>
                  </a:solidFill>
                  <a:latin typeface="Optima"/>
                  <a:cs typeface="Optima"/>
                </a:rPr>
                <a:t>86</a:t>
              </a:r>
              <a:endParaRPr lang="en-US" dirty="0">
                <a:solidFill>
                  <a:srgbClr val="FFFFFF"/>
                </a:solidFill>
                <a:latin typeface="Optima"/>
                <a:cs typeface="Optima"/>
              </a:endParaRPr>
            </a:p>
          </p:txBody>
        </p:sp>
      </p:grpSp>
      <p:grpSp>
        <p:nvGrpSpPr>
          <p:cNvPr id="21" name="Group 20"/>
          <p:cNvGrpSpPr/>
          <p:nvPr/>
        </p:nvGrpSpPr>
        <p:grpSpPr>
          <a:xfrm>
            <a:off x="2153214" y="1419136"/>
            <a:ext cx="2629905" cy="1835540"/>
            <a:chOff x="1934255" y="1419136"/>
            <a:chExt cx="2629905" cy="1835540"/>
          </a:xfrm>
        </p:grpSpPr>
        <p:grpSp>
          <p:nvGrpSpPr>
            <p:cNvPr id="17" name="Group 16"/>
            <p:cNvGrpSpPr/>
            <p:nvPr/>
          </p:nvGrpSpPr>
          <p:grpSpPr>
            <a:xfrm>
              <a:off x="2153214" y="2169640"/>
              <a:ext cx="2410946" cy="1085036"/>
              <a:chOff x="457199" y="1969816"/>
              <a:chExt cx="2410946" cy="1085036"/>
            </a:xfrm>
          </p:grpSpPr>
          <p:cxnSp>
            <p:nvCxnSpPr>
              <p:cNvPr id="19" name="Straight Connector 18"/>
              <p:cNvCxnSpPr>
                <a:endCxn id="18" idx="1"/>
              </p:cNvCxnSpPr>
              <p:nvPr/>
            </p:nvCxnSpPr>
            <p:spPr>
              <a:xfrm flipH="1">
                <a:off x="457199" y="1969816"/>
                <a:ext cx="2" cy="761543"/>
              </a:xfrm>
              <a:prstGeom prst="line">
                <a:avLst/>
              </a:prstGeom>
            </p:spPr>
            <p:style>
              <a:lnRef idx="2">
                <a:schemeClr val="accent3"/>
              </a:lnRef>
              <a:fillRef idx="0">
                <a:schemeClr val="accent3"/>
              </a:fillRef>
              <a:effectRef idx="1">
                <a:schemeClr val="accent3"/>
              </a:effectRef>
              <a:fontRef idx="minor">
                <a:schemeClr val="tx1"/>
              </a:fontRef>
            </p:style>
          </p:cxnSp>
          <p:sp>
            <p:nvSpPr>
              <p:cNvPr id="18" name="TextBox 17"/>
              <p:cNvSpPr txBox="1"/>
              <p:nvPr/>
            </p:nvSpPr>
            <p:spPr>
              <a:xfrm>
                <a:off x="457199" y="2407866"/>
                <a:ext cx="2410946" cy="64698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sz="1600" b="1" dirty="0" smtClean="0">
                    <a:latin typeface="Optima"/>
                    <a:cs typeface="Optima"/>
                  </a:rPr>
                  <a:t>2091 BC </a:t>
                </a:r>
              </a:p>
              <a:p>
                <a:r>
                  <a:rPr lang="en-US" sz="1600" dirty="0" smtClean="0">
                    <a:latin typeface="Optima"/>
                    <a:cs typeface="Optima"/>
                  </a:rPr>
                  <a:t>Abraham leaves Haran.</a:t>
                </a:r>
                <a:endParaRPr lang="en-US" sz="1600" dirty="0">
                  <a:latin typeface="Optima"/>
                  <a:cs typeface="Optima"/>
                </a:endParaRPr>
              </a:p>
            </p:txBody>
          </p:sp>
        </p:grpSp>
        <p:sp>
          <p:nvSpPr>
            <p:cNvPr id="20" name="TextBox 19"/>
            <p:cNvSpPr txBox="1"/>
            <p:nvPr/>
          </p:nvSpPr>
          <p:spPr>
            <a:xfrm>
              <a:off x="1934255" y="1419136"/>
              <a:ext cx="525485" cy="408623"/>
            </a:xfrm>
            <a:prstGeom prst="roundRect">
              <a:avLst/>
            </a:prstGeom>
            <a:noFill/>
          </p:spPr>
          <p:txBody>
            <a:bodyPr wrap="square" rtlCol="0">
              <a:spAutoFit/>
            </a:bodyPr>
            <a:lstStyle/>
            <a:p>
              <a:r>
                <a:rPr lang="en-US" dirty="0" smtClean="0">
                  <a:solidFill>
                    <a:srgbClr val="FFFFFF"/>
                  </a:solidFill>
                  <a:latin typeface="Optima"/>
                  <a:cs typeface="Optima"/>
                </a:rPr>
                <a:t>75</a:t>
              </a:r>
              <a:endParaRPr lang="en-US" dirty="0">
                <a:solidFill>
                  <a:srgbClr val="FFFFFF"/>
                </a:solidFill>
                <a:latin typeface="Optima"/>
                <a:cs typeface="Optima"/>
              </a:endParaRPr>
            </a:p>
          </p:txBody>
        </p:sp>
      </p:grpSp>
      <p:sp>
        <p:nvSpPr>
          <p:cNvPr id="32" name="TextBox 31"/>
          <p:cNvSpPr txBox="1"/>
          <p:nvPr/>
        </p:nvSpPr>
        <p:spPr>
          <a:xfrm>
            <a:off x="1176763" y="4964844"/>
            <a:ext cx="6765630" cy="1477328"/>
          </a:xfrm>
          <a:prstGeom prst="rect">
            <a:avLst/>
          </a:prstGeom>
          <a:noFill/>
        </p:spPr>
        <p:txBody>
          <a:bodyPr wrap="square" rtlCol="0">
            <a:spAutoFit/>
          </a:bodyPr>
          <a:lstStyle/>
          <a:p>
            <a:pPr algn="ctr"/>
            <a:r>
              <a:rPr lang="en-US" sz="3000" i="1" dirty="0">
                <a:latin typeface="Optima"/>
                <a:cs typeface="Optima"/>
              </a:rPr>
              <a:t>Abram was </a:t>
            </a:r>
            <a:r>
              <a:rPr lang="en-US" sz="3000" b="1" i="1" dirty="0">
                <a:solidFill>
                  <a:srgbClr val="9C5B14"/>
                </a:solidFill>
                <a:latin typeface="Optima"/>
                <a:cs typeface="Optima"/>
              </a:rPr>
              <a:t>eighty-six years old </a:t>
            </a:r>
            <a:r>
              <a:rPr lang="en-US" sz="3000" i="1" dirty="0">
                <a:latin typeface="Optima"/>
                <a:cs typeface="Optima"/>
              </a:rPr>
              <a:t>when Hagar bore Ishmael to Abram</a:t>
            </a:r>
            <a:r>
              <a:rPr lang="en-US" sz="3000" i="1" dirty="0" smtClean="0">
                <a:latin typeface="Optima"/>
                <a:cs typeface="Optima"/>
              </a:rPr>
              <a:t>.</a:t>
            </a:r>
          </a:p>
          <a:p>
            <a:pPr algn="ctr"/>
            <a:r>
              <a:rPr lang="en-US" sz="3000" i="1" dirty="0" smtClean="0">
                <a:latin typeface="Optima"/>
                <a:cs typeface="Optima"/>
              </a:rPr>
              <a:t>Genesis 16:16</a:t>
            </a:r>
            <a:r>
              <a:rPr lang="en-US" sz="3000" i="1" dirty="0">
                <a:latin typeface="Optima"/>
                <a:cs typeface="Optima"/>
              </a:rPr>
              <a:t> </a:t>
            </a:r>
            <a:r>
              <a:rPr lang="en-US" sz="3000" i="1" dirty="0" smtClean="0">
                <a:latin typeface="Optima"/>
                <a:cs typeface="Optima"/>
              </a:rPr>
              <a:t>(NKJV) </a:t>
            </a:r>
            <a:endParaRPr lang="en-US" sz="3000" i="1" dirty="0">
              <a:latin typeface="Optima"/>
              <a:cs typeface="Optima"/>
            </a:endParaRPr>
          </a:p>
        </p:txBody>
      </p:sp>
    </p:spTree>
    <p:extLst>
      <p:ext uri="{BB962C8B-B14F-4D97-AF65-F5344CB8AC3E}">
        <p14:creationId xmlns="" xmlns:p14="http://schemas.microsoft.com/office/powerpoint/2010/main" val="1417396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down)">
                                      <p:cBhvr>
                                        <p:cTn id="1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56404"/>
            <a:ext cx="8229600" cy="796925"/>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a:normAutofit fontScale="92500" lnSpcReduction="20000"/>
          </a:bodyPr>
          <a:lstStyle/>
          <a:p>
            <a:pPr marL="0" indent="0" algn="ctr">
              <a:buNone/>
            </a:pPr>
            <a:r>
              <a:rPr lang="en-US" b="1" dirty="0" smtClean="0">
                <a:latin typeface="Optima"/>
                <a:cs typeface="Optima"/>
              </a:rPr>
              <a:t>ABRAHAM’S LIFE TIMELINE IN YEARS</a:t>
            </a:r>
            <a:endParaRPr lang="en-US" b="1" dirty="0">
              <a:latin typeface="Optima"/>
              <a:cs typeface="Optima"/>
            </a:endParaRPr>
          </a:p>
        </p:txBody>
      </p:sp>
      <p:sp>
        <p:nvSpPr>
          <p:cNvPr id="2" name="Title 1"/>
          <p:cNvSpPr>
            <a:spLocks noGrp="1"/>
          </p:cNvSpPr>
          <p:nvPr>
            <p:ph type="title"/>
          </p:nvPr>
        </p:nvSpPr>
        <p:spPr>
          <a:xfrm>
            <a:off x="478191" y="0"/>
            <a:ext cx="8229600" cy="1219200"/>
          </a:xfrm>
        </p:spPr>
        <p:txBody>
          <a:bodyPr/>
          <a:lstStyle/>
          <a:p>
            <a:r>
              <a:rPr lang="en-US" b="1" dirty="0" smtClean="0">
                <a:latin typeface="Optima"/>
                <a:cs typeface="Optima"/>
              </a:rPr>
              <a:t>Covenant of Circumcision</a:t>
            </a:r>
            <a:endParaRPr lang="en-US" b="1" dirty="0">
              <a:latin typeface="Optima"/>
              <a:cs typeface="Optima"/>
            </a:endParaRPr>
          </a:p>
        </p:txBody>
      </p:sp>
      <p:cxnSp>
        <p:nvCxnSpPr>
          <p:cNvPr id="9" name="Straight Connector 8"/>
          <p:cNvCxnSpPr/>
          <p:nvPr/>
        </p:nvCxnSpPr>
        <p:spPr>
          <a:xfrm>
            <a:off x="457200" y="2392917"/>
            <a:ext cx="0"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14" name="Group 13"/>
          <p:cNvGrpSpPr/>
          <p:nvPr/>
        </p:nvGrpSpPr>
        <p:grpSpPr>
          <a:xfrm>
            <a:off x="457200" y="1954867"/>
            <a:ext cx="1696014" cy="1292181"/>
            <a:chOff x="457200" y="1747722"/>
            <a:chExt cx="1696014" cy="1292181"/>
          </a:xfrm>
        </p:grpSpPr>
        <p:cxnSp>
          <p:nvCxnSpPr>
            <p:cNvPr id="11" name="Straight Connector 10"/>
            <p:cNvCxnSpPr>
              <a:stCxn id="3" idx="1"/>
              <a:endCxn id="6" idx="1"/>
            </p:cNvCxnSpPr>
            <p:nvPr/>
          </p:nvCxnSpPr>
          <p:spPr>
            <a:xfrm>
              <a:off x="457200" y="1747722"/>
              <a:ext cx="0" cy="968688"/>
            </a:xfrm>
            <a:prstGeom prst="line">
              <a:avLst/>
            </a:prstGeom>
          </p:spPr>
          <p:style>
            <a:lnRef idx="2">
              <a:schemeClr val="accent6"/>
            </a:lnRef>
            <a:fillRef idx="0">
              <a:schemeClr val="accent6"/>
            </a:fillRef>
            <a:effectRef idx="1">
              <a:schemeClr val="accent6"/>
            </a:effectRef>
            <a:fontRef idx="minor">
              <a:schemeClr val="tx1"/>
            </a:fontRef>
          </p:style>
        </p:cxnSp>
        <p:sp>
          <p:nvSpPr>
            <p:cNvPr id="6" name="TextBox 5"/>
            <p:cNvSpPr txBox="1"/>
            <p:nvPr/>
          </p:nvSpPr>
          <p:spPr>
            <a:xfrm>
              <a:off x="457200" y="2392917"/>
              <a:ext cx="1696014" cy="64698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2166 BC</a:t>
              </a:r>
            </a:p>
            <a:p>
              <a:r>
                <a:rPr lang="en-US" sz="1600" dirty="0" smtClean="0">
                  <a:latin typeface="Optima"/>
                  <a:cs typeface="Optima"/>
                </a:rPr>
                <a:t>Abraham’s Birth</a:t>
              </a:r>
              <a:endParaRPr lang="en-US" sz="1600" dirty="0">
                <a:latin typeface="Optima"/>
                <a:cs typeface="Optima"/>
              </a:endParaRPr>
            </a:p>
          </p:txBody>
        </p:sp>
      </p:grpSp>
      <p:sp>
        <p:nvSpPr>
          <p:cNvPr id="15" name="TextBox 14"/>
          <p:cNvSpPr txBox="1"/>
          <p:nvPr/>
        </p:nvSpPr>
        <p:spPr>
          <a:xfrm>
            <a:off x="351899" y="1447022"/>
            <a:ext cx="320081" cy="369332"/>
          </a:xfrm>
          <a:prstGeom prst="rect">
            <a:avLst/>
          </a:prstGeom>
          <a:noFill/>
        </p:spPr>
        <p:txBody>
          <a:bodyPr wrap="square" rtlCol="0">
            <a:spAutoFit/>
          </a:bodyPr>
          <a:lstStyle/>
          <a:p>
            <a:r>
              <a:rPr lang="en-US" dirty="0" smtClean="0">
                <a:solidFill>
                  <a:srgbClr val="FFFFFF"/>
                </a:solidFill>
                <a:latin typeface="Optima"/>
                <a:cs typeface="Optima"/>
              </a:rPr>
              <a:t>0</a:t>
            </a:r>
            <a:endParaRPr lang="en-US" dirty="0">
              <a:solidFill>
                <a:srgbClr val="FFFFFF"/>
              </a:solidFill>
              <a:latin typeface="Optima"/>
              <a:cs typeface="Optima"/>
            </a:endParaRPr>
          </a:p>
        </p:txBody>
      </p:sp>
      <p:grpSp>
        <p:nvGrpSpPr>
          <p:cNvPr id="27" name="Group 26"/>
          <p:cNvGrpSpPr/>
          <p:nvPr/>
        </p:nvGrpSpPr>
        <p:grpSpPr>
          <a:xfrm>
            <a:off x="3014543" y="1433467"/>
            <a:ext cx="2741413" cy="4016163"/>
            <a:chOff x="1934255" y="1457253"/>
            <a:chExt cx="2741413" cy="4016163"/>
          </a:xfrm>
        </p:grpSpPr>
        <p:grpSp>
          <p:nvGrpSpPr>
            <p:cNvPr id="28" name="Group 27"/>
            <p:cNvGrpSpPr/>
            <p:nvPr/>
          </p:nvGrpSpPr>
          <p:grpSpPr>
            <a:xfrm>
              <a:off x="2153213" y="2193426"/>
              <a:ext cx="2522455" cy="3279990"/>
              <a:chOff x="457198" y="1993602"/>
              <a:chExt cx="2522455" cy="3279990"/>
            </a:xfrm>
          </p:grpSpPr>
          <p:cxnSp>
            <p:nvCxnSpPr>
              <p:cNvPr id="30" name="Straight Connector 29"/>
              <p:cNvCxnSpPr/>
              <p:nvPr/>
            </p:nvCxnSpPr>
            <p:spPr>
              <a:xfrm>
                <a:off x="457199" y="1993602"/>
                <a:ext cx="0" cy="2905419"/>
              </a:xfrm>
              <a:prstGeom prst="line">
                <a:avLst/>
              </a:prstGeom>
            </p:spPr>
            <p:style>
              <a:lnRef idx="2">
                <a:schemeClr val="accent3"/>
              </a:lnRef>
              <a:fillRef idx="0">
                <a:schemeClr val="accent3"/>
              </a:fillRef>
              <a:effectRef idx="1">
                <a:schemeClr val="accent3"/>
              </a:effectRef>
              <a:fontRef idx="minor">
                <a:schemeClr val="tx1"/>
              </a:fontRef>
            </p:style>
          </p:cxnSp>
          <p:sp>
            <p:nvSpPr>
              <p:cNvPr id="31" name="TextBox 30"/>
              <p:cNvSpPr txBox="1"/>
              <p:nvPr/>
            </p:nvSpPr>
            <p:spPr>
              <a:xfrm>
                <a:off x="457198" y="4081776"/>
                <a:ext cx="2522455" cy="119181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sz="1600" b="1" dirty="0" smtClean="0">
                    <a:latin typeface="Optima"/>
                    <a:cs typeface="Optima"/>
                  </a:rPr>
                  <a:t>November 30, 2067 BC </a:t>
                </a:r>
              </a:p>
              <a:p>
                <a:r>
                  <a:rPr lang="en-US" sz="1600" dirty="0" smtClean="0">
                    <a:latin typeface="Optima"/>
                    <a:cs typeface="Optima"/>
                  </a:rPr>
                  <a:t>Covenant made. </a:t>
                </a:r>
              </a:p>
              <a:p>
                <a:r>
                  <a:rPr lang="en-US" sz="1600" dirty="0" smtClean="0">
                    <a:latin typeface="Optima"/>
                    <a:cs typeface="Optima"/>
                  </a:rPr>
                  <a:t>Isaac promised.</a:t>
                </a:r>
              </a:p>
              <a:p>
                <a:r>
                  <a:rPr lang="en-US" sz="1600" dirty="0" smtClean="0">
                    <a:latin typeface="Optima"/>
                    <a:cs typeface="Optima"/>
                  </a:rPr>
                  <a:t>Ishmael circumcised. </a:t>
                </a:r>
                <a:endParaRPr lang="en-US" sz="1600" dirty="0">
                  <a:latin typeface="Optima"/>
                  <a:cs typeface="Optima"/>
                </a:endParaRPr>
              </a:p>
            </p:txBody>
          </p:sp>
        </p:grpSp>
        <p:sp>
          <p:nvSpPr>
            <p:cNvPr id="29" name="TextBox 28"/>
            <p:cNvSpPr txBox="1"/>
            <p:nvPr/>
          </p:nvSpPr>
          <p:spPr>
            <a:xfrm>
              <a:off x="1934255" y="1457253"/>
              <a:ext cx="525485" cy="369332"/>
            </a:xfrm>
            <a:prstGeom prst="rect">
              <a:avLst/>
            </a:prstGeom>
            <a:noFill/>
            <a:ln>
              <a:noFill/>
            </a:ln>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dirty="0" smtClean="0">
                  <a:solidFill>
                    <a:srgbClr val="FFFFFF"/>
                  </a:solidFill>
                  <a:latin typeface="Optima"/>
                  <a:cs typeface="Optima"/>
                </a:rPr>
                <a:t>99</a:t>
              </a:r>
              <a:endParaRPr lang="en-US" dirty="0">
                <a:solidFill>
                  <a:srgbClr val="FFFFFF"/>
                </a:solidFill>
                <a:latin typeface="Optima"/>
                <a:cs typeface="Optima"/>
              </a:endParaRPr>
            </a:p>
          </p:txBody>
        </p:sp>
      </p:grpSp>
      <p:grpSp>
        <p:nvGrpSpPr>
          <p:cNvPr id="16" name="Group 15"/>
          <p:cNvGrpSpPr/>
          <p:nvPr/>
        </p:nvGrpSpPr>
        <p:grpSpPr>
          <a:xfrm>
            <a:off x="2572629" y="1443155"/>
            <a:ext cx="2822331" cy="2638777"/>
            <a:chOff x="1934255" y="1457253"/>
            <a:chExt cx="2822331" cy="2638777"/>
          </a:xfrm>
        </p:grpSpPr>
        <p:grpSp>
          <p:nvGrpSpPr>
            <p:cNvPr id="23" name="Group 22"/>
            <p:cNvGrpSpPr/>
            <p:nvPr/>
          </p:nvGrpSpPr>
          <p:grpSpPr>
            <a:xfrm>
              <a:off x="2153214" y="2155516"/>
              <a:ext cx="2603372" cy="1940514"/>
              <a:chOff x="457199" y="1955692"/>
              <a:chExt cx="2603372" cy="1940514"/>
            </a:xfrm>
          </p:grpSpPr>
          <p:cxnSp>
            <p:nvCxnSpPr>
              <p:cNvPr id="26" name="Straight Connector 25"/>
              <p:cNvCxnSpPr/>
              <p:nvPr/>
            </p:nvCxnSpPr>
            <p:spPr>
              <a:xfrm>
                <a:off x="457199" y="1955692"/>
                <a:ext cx="0" cy="1651073"/>
              </a:xfrm>
              <a:prstGeom prst="line">
                <a:avLst/>
              </a:prstGeom>
            </p:spPr>
            <p:style>
              <a:lnRef idx="2">
                <a:schemeClr val="accent6"/>
              </a:lnRef>
              <a:fillRef idx="0">
                <a:schemeClr val="accent6"/>
              </a:fillRef>
              <a:effectRef idx="1">
                <a:schemeClr val="accent6"/>
              </a:effectRef>
              <a:fontRef idx="minor">
                <a:schemeClr val="tx1"/>
              </a:fontRef>
            </p:style>
          </p:cxnSp>
          <p:sp>
            <p:nvSpPr>
              <p:cNvPr id="25" name="TextBox 24"/>
              <p:cNvSpPr txBox="1"/>
              <p:nvPr/>
            </p:nvSpPr>
            <p:spPr>
              <a:xfrm>
                <a:off x="457199" y="3249220"/>
                <a:ext cx="2603372" cy="64698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November 28, 2080 BC </a:t>
                </a:r>
              </a:p>
              <a:p>
                <a:r>
                  <a:rPr lang="en-US" sz="1600" dirty="0" smtClean="0">
                    <a:latin typeface="Optima"/>
                    <a:cs typeface="Optima"/>
                  </a:rPr>
                  <a:t>Ishmael is born. </a:t>
                </a:r>
                <a:endParaRPr lang="en-US" sz="1600" dirty="0">
                  <a:latin typeface="Optima"/>
                  <a:cs typeface="Optima"/>
                </a:endParaRPr>
              </a:p>
            </p:txBody>
          </p:sp>
        </p:grpSp>
        <p:sp>
          <p:nvSpPr>
            <p:cNvPr id="24" name="TextBox 23"/>
            <p:cNvSpPr txBox="1"/>
            <p:nvPr/>
          </p:nvSpPr>
          <p:spPr>
            <a:xfrm>
              <a:off x="1934255" y="1457253"/>
              <a:ext cx="525485" cy="369332"/>
            </a:xfrm>
            <a:prstGeom prst="rect">
              <a:avLst/>
            </a:prstGeom>
            <a:noFill/>
          </p:spPr>
          <p:txBody>
            <a:bodyPr wrap="square" rtlCol="0">
              <a:spAutoFit/>
            </a:bodyPr>
            <a:lstStyle/>
            <a:p>
              <a:r>
                <a:rPr lang="en-US" dirty="0" smtClean="0">
                  <a:solidFill>
                    <a:srgbClr val="FFFFFF"/>
                  </a:solidFill>
                  <a:latin typeface="Optima"/>
                  <a:cs typeface="Optima"/>
                </a:rPr>
                <a:t>86</a:t>
              </a:r>
              <a:endParaRPr lang="en-US" dirty="0">
                <a:solidFill>
                  <a:srgbClr val="FFFFFF"/>
                </a:solidFill>
                <a:latin typeface="Optima"/>
                <a:cs typeface="Optima"/>
              </a:endParaRPr>
            </a:p>
          </p:txBody>
        </p:sp>
      </p:grpSp>
      <p:grpSp>
        <p:nvGrpSpPr>
          <p:cNvPr id="21" name="Group 20"/>
          <p:cNvGrpSpPr/>
          <p:nvPr/>
        </p:nvGrpSpPr>
        <p:grpSpPr>
          <a:xfrm>
            <a:off x="2153214" y="1419136"/>
            <a:ext cx="2703265" cy="1835540"/>
            <a:chOff x="1934255" y="1419136"/>
            <a:chExt cx="2703265" cy="1835540"/>
          </a:xfrm>
        </p:grpSpPr>
        <p:grpSp>
          <p:nvGrpSpPr>
            <p:cNvPr id="17" name="Group 16"/>
            <p:cNvGrpSpPr/>
            <p:nvPr/>
          </p:nvGrpSpPr>
          <p:grpSpPr>
            <a:xfrm>
              <a:off x="2153213" y="2169640"/>
              <a:ext cx="2484307" cy="1085036"/>
              <a:chOff x="457198" y="1969816"/>
              <a:chExt cx="2484307" cy="1085036"/>
            </a:xfrm>
          </p:grpSpPr>
          <p:cxnSp>
            <p:nvCxnSpPr>
              <p:cNvPr id="19" name="Straight Connector 18"/>
              <p:cNvCxnSpPr>
                <a:endCxn id="18" idx="1"/>
              </p:cNvCxnSpPr>
              <p:nvPr/>
            </p:nvCxnSpPr>
            <p:spPr>
              <a:xfrm flipH="1">
                <a:off x="457198" y="1969816"/>
                <a:ext cx="6" cy="761543"/>
              </a:xfrm>
              <a:prstGeom prst="line">
                <a:avLst/>
              </a:prstGeom>
            </p:spPr>
            <p:style>
              <a:lnRef idx="2">
                <a:schemeClr val="accent3"/>
              </a:lnRef>
              <a:fillRef idx="0">
                <a:schemeClr val="accent3"/>
              </a:fillRef>
              <a:effectRef idx="1">
                <a:schemeClr val="accent3"/>
              </a:effectRef>
              <a:fontRef idx="minor">
                <a:schemeClr val="tx1"/>
              </a:fontRef>
            </p:style>
          </p:cxnSp>
          <p:sp>
            <p:nvSpPr>
              <p:cNvPr id="18" name="TextBox 17"/>
              <p:cNvSpPr txBox="1"/>
              <p:nvPr/>
            </p:nvSpPr>
            <p:spPr>
              <a:xfrm>
                <a:off x="457198" y="2407866"/>
                <a:ext cx="2484307" cy="64698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sz="1600" b="1" dirty="0" smtClean="0">
                    <a:latin typeface="Optima"/>
                    <a:cs typeface="Optima"/>
                  </a:rPr>
                  <a:t>2091 BC </a:t>
                </a:r>
              </a:p>
              <a:p>
                <a:r>
                  <a:rPr lang="en-US" sz="1600" dirty="0" smtClean="0">
                    <a:latin typeface="Optima"/>
                    <a:cs typeface="Optima"/>
                  </a:rPr>
                  <a:t>Abraham leaves Haran.</a:t>
                </a:r>
                <a:endParaRPr lang="en-US" sz="1600" dirty="0">
                  <a:latin typeface="Optima"/>
                  <a:cs typeface="Optima"/>
                </a:endParaRPr>
              </a:p>
            </p:txBody>
          </p:sp>
        </p:grpSp>
        <p:sp>
          <p:nvSpPr>
            <p:cNvPr id="20" name="TextBox 19"/>
            <p:cNvSpPr txBox="1"/>
            <p:nvPr/>
          </p:nvSpPr>
          <p:spPr>
            <a:xfrm>
              <a:off x="1934255" y="1419136"/>
              <a:ext cx="525485" cy="408623"/>
            </a:xfrm>
            <a:prstGeom prst="roundRect">
              <a:avLst/>
            </a:prstGeom>
            <a:noFill/>
          </p:spPr>
          <p:txBody>
            <a:bodyPr wrap="square" rtlCol="0">
              <a:spAutoFit/>
            </a:bodyPr>
            <a:lstStyle/>
            <a:p>
              <a:r>
                <a:rPr lang="en-US" dirty="0" smtClean="0">
                  <a:solidFill>
                    <a:srgbClr val="FFFFFF"/>
                  </a:solidFill>
                  <a:latin typeface="Optima"/>
                  <a:cs typeface="Optima"/>
                </a:rPr>
                <a:t>75</a:t>
              </a:r>
              <a:endParaRPr lang="en-US" dirty="0">
                <a:solidFill>
                  <a:srgbClr val="FFFFFF"/>
                </a:solidFill>
                <a:latin typeface="Optima"/>
                <a:cs typeface="Optima"/>
              </a:endParaRPr>
            </a:p>
          </p:txBody>
        </p:sp>
      </p:grpSp>
      <p:sp>
        <p:nvSpPr>
          <p:cNvPr id="5" name="Rectangle 4"/>
          <p:cNvSpPr/>
          <p:nvPr/>
        </p:nvSpPr>
        <p:spPr>
          <a:xfrm>
            <a:off x="478191" y="5605944"/>
            <a:ext cx="8334901" cy="1061829"/>
          </a:xfrm>
          <a:prstGeom prst="rect">
            <a:avLst/>
          </a:prstGeom>
        </p:spPr>
        <p:txBody>
          <a:bodyPr wrap="square">
            <a:spAutoFit/>
          </a:bodyPr>
          <a:lstStyle/>
          <a:p>
            <a:pPr algn="ctr"/>
            <a:r>
              <a:rPr lang="en-US" sz="1600" i="1" dirty="0"/>
              <a:t>When Abram was </a:t>
            </a:r>
            <a:r>
              <a:rPr lang="en-US" sz="1600" b="1" i="1" dirty="0">
                <a:solidFill>
                  <a:srgbClr val="9C5B14"/>
                </a:solidFill>
              </a:rPr>
              <a:t>ninety-nine years old</a:t>
            </a:r>
            <a:r>
              <a:rPr lang="en-US" sz="1600" i="1" dirty="0"/>
              <a:t>, the </a:t>
            </a:r>
            <a:r>
              <a:rPr lang="en-US" sz="1600" i="1" cap="small" dirty="0"/>
              <a:t>Lord</a:t>
            </a:r>
            <a:r>
              <a:rPr lang="en-US" sz="1600" i="1" dirty="0"/>
              <a:t> appeared to Abram and said to him, “I am Almighty God; walk before Me and be blameless. </a:t>
            </a:r>
            <a:r>
              <a:rPr lang="en-US" sz="1600" b="1" i="1" baseline="30000" dirty="0"/>
              <a:t>2 </a:t>
            </a:r>
            <a:r>
              <a:rPr lang="en-US" sz="1600" i="1" dirty="0"/>
              <a:t>And I will make My covenant between Me and you, and will multiply you exceedingly.</a:t>
            </a:r>
            <a:r>
              <a:rPr lang="en-US" sz="1600" i="1" dirty="0" smtClean="0"/>
              <a:t>”</a:t>
            </a:r>
          </a:p>
          <a:p>
            <a:pPr algn="ctr"/>
            <a:r>
              <a:rPr lang="en-US" sz="1500" i="1" dirty="0" smtClean="0"/>
              <a:t>Genesis 17:1-25 (NKJV)</a:t>
            </a:r>
            <a:endParaRPr lang="en-US" sz="1500" i="1" dirty="0"/>
          </a:p>
        </p:txBody>
      </p:sp>
    </p:spTree>
    <p:extLst>
      <p:ext uri="{BB962C8B-B14F-4D97-AF65-F5344CB8AC3E}">
        <p14:creationId xmlns="" xmlns:p14="http://schemas.microsoft.com/office/powerpoint/2010/main" val="3188608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wipe(down)">
                                      <p:cBhvr>
                                        <p:cTn id="1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Optima"/>
                <a:cs typeface="Optima"/>
              </a:rPr>
              <a:t>One Year Later</a:t>
            </a:r>
            <a:endParaRPr lang="en-US" b="1" dirty="0">
              <a:latin typeface="Optima"/>
              <a:cs typeface="Optima"/>
            </a:endParaRPr>
          </a:p>
        </p:txBody>
      </p:sp>
      <p:sp>
        <p:nvSpPr>
          <p:cNvPr id="4" name="Rectangle 3"/>
          <p:cNvSpPr/>
          <p:nvPr/>
        </p:nvSpPr>
        <p:spPr>
          <a:xfrm>
            <a:off x="570089" y="1600200"/>
            <a:ext cx="7953022" cy="4001095"/>
          </a:xfrm>
          <a:prstGeom prst="rect">
            <a:avLst/>
          </a:prstGeom>
        </p:spPr>
        <p:txBody>
          <a:bodyPr wrap="square">
            <a:spAutoFit/>
          </a:bodyPr>
          <a:lstStyle/>
          <a:p>
            <a:pPr algn="ctr"/>
            <a:r>
              <a:rPr lang="en-US" sz="3200" i="1" dirty="0"/>
              <a:t>And Abraham called the name of his son who was born to him—whom Sarah bore to him—Isaac. </a:t>
            </a:r>
            <a:r>
              <a:rPr lang="en-US" sz="3200" b="1" i="1" baseline="30000" dirty="0"/>
              <a:t>4 </a:t>
            </a:r>
            <a:r>
              <a:rPr lang="en-US" sz="3200" i="1" dirty="0"/>
              <a:t>Then Abraham circumcised his son Isaac when he was eight days old, as God had commanded him. </a:t>
            </a:r>
            <a:r>
              <a:rPr lang="en-US" sz="3200" b="1" i="1" baseline="30000" dirty="0"/>
              <a:t>5 </a:t>
            </a:r>
            <a:r>
              <a:rPr lang="en-US" sz="3200" i="1" dirty="0"/>
              <a:t>Now Abraham was </a:t>
            </a:r>
            <a:r>
              <a:rPr lang="en-US" sz="3200" b="1" i="1" dirty="0">
                <a:solidFill>
                  <a:srgbClr val="9C5B14"/>
                </a:solidFill>
              </a:rPr>
              <a:t>one hundred years old </a:t>
            </a:r>
            <a:r>
              <a:rPr lang="en-US" sz="3200" i="1" dirty="0"/>
              <a:t>when his son Isaac was born to him.</a:t>
            </a:r>
            <a:endParaRPr lang="en-US" sz="3000" i="1" dirty="0"/>
          </a:p>
          <a:p>
            <a:pPr algn="ctr"/>
            <a:r>
              <a:rPr lang="en-US" sz="3000" i="1" dirty="0" smtClean="0"/>
              <a:t>Genesis 21:-3-5 (NKJV)</a:t>
            </a:r>
            <a:endParaRPr lang="en-US" sz="3000" i="1" dirty="0"/>
          </a:p>
        </p:txBody>
      </p:sp>
    </p:spTree>
    <p:extLst>
      <p:ext uri="{BB962C8B-B14F-4D97-AF65-F5344CB8AC3E}">
        <p14:creationId xmlns="" xmlns:p14="http://schemas.microsoft.com/office/powerpoint/2010/main" val="26993450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Group 52"/>
          <p:cNvGrpSpPr/>
          <p:nvPr/>
        </p:nvGrpSpPr>
        <p:grpSpPr>
          <a:xfrm>
            <a:off x="371441" y="2583643"/>
            <a:ext cx="1995838" cy="1824118"/>
            <a:chOff x="353597" y="2610663"/>
            <a:chExt cx="1691784" cy="1824118"/>
          </a:xfrm>
        </p:grpSpPr>
        <p:sp>
          <p:nvSpPr>
            <p:cNvPr id="15" name="TextBox 14"/>
            <p:cNvSpPr txBox="1"/>
            <p:nvPr/>
          </p:nvSpPr>
          <p:spPr>
            <a:xfrm>
              <a:off x="353597" y="2610663"/>
              <a:ext cx="320081" cy="397907"/>
            </a:xfrm>
            <a:prstGeom prst="round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dirty="0" smtClean="0">
                  <a:solidFill>
                    <a:srgbClr val="FFFFFF"/>
                  </a:solidFill>
                  <a:latin typeface="Optima"/>
                  <a:cs typeface="Optima"/>
                </a:rPr>
                <a:t>0</a:t>
              </a:r>
              <a:endParaRPr lang="en-US" dirty="0">
                <a:solidFill>
                  <a:srgbClr val="FFFFFF"/>
                </a:solidFill>
                <a:latin typeface="Optima"/>
                <a:cs typeface="Optima"/>
              </a:endParaRPr>
            </a:p>
          </p:txBody>
        </p:sp>
        <p:grpSp>
          <p:nvGrpSpPr>
            <p:cNvPr id="14" name="Group 13"/>
            <p:cNvGrpSpPr/>
            <p:nvPr/>
          </p:nvGrpSpPr>
          <p:grpSpPr>
            <a:xfrm>
              <a:off x="439581" y="3151950"/>
              <a:ext cx="1605800" cy="1282831"/>
              <a:chOff x="433527" y="1757072"/>
              <a:chExt cx="1605800" cy="1282831"/>
            </a:xfrm>
          </p:grpSpPr>
          <p:cxnSp>
            <p:nvCxnSpPr>
              <p:cNvPr id="11" name="Straight Connector 10"/>
              <p:cNvCxnSpPr>
                <a:stCxn id="3" idx="1"/>
                <a:endCxn id="6" idx="1"/>
              </p:cNvCxnSpPr>
              <p:nvPr/>
            </p:nvCxnSpPr>
            <p:spPr>
              <a:xfrm>
                <a:off x="433527" y="1757072"/>
                <a:ext cx="23673" cy="959338"/>
              </a:xfrm>
              <a:prstGeom prst="line">
                <a:avLst/>
              </a:prstGeom>
            </p:spPr>
            <p:style>
              <a:lnRef idx="2">
                <a:schemeClr val="accent6">
                  <a:shade val="50000"/>
                </a:schemeClr>
              </a:lnRef>
              <a:fillRef idx="1">
                <a:schemeClr val="accent6"/>
              </a:fillRef>
              <a:effectRef idx="0">
                <a:schemeClr val="accent6"/>
              </a:effectRef>
              <a:fontRef idx="minor">
                <a:schemeClr val="lt1"/>
              </a:fontRef>
            </p:style>
          </p:cxnSp>
          <p:sp>
            <p:nvSpPr>
              <p:cNvPr id="6" name="TextBox 5"/>
              <p:cNvSpPr txBox="1"/>
              <p:nvPr/>
            </p:nvSpPr>
            <p:spPr>
              <a:xfrm>
                <a:off x="457200" y="2392917"/>
                <a:ext cx="1582127" cy="64698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2166 BC</a:t>
                </a:r>
              </a:p>
              <a:p>
                <a:r>
                  <a:rPr lang="en-US" sz="1600" dirty="0" smtClean="0">
                    <a:latin typeface="Optima"/>
                    <a:cs typeface="Optima"/>
                  </a:rPr>
                  <a:t>Abraham’s Birth.</a:t>
                </a:r>
                <a:endParaRPr lang="en-US" sz="1600" dirty="0">
                  <a:latin typeface="Optima"/>
                  <a:cs typeface="Optima"/>
                </a:endParaRPr>
              </a:p>
            </p:txBody>
          </p:sp>
        </p:grpSp>
        <p:cxnSp>
          <p:nvCxnSpPr>
            <p:cNvPr id="44" name="Straight Connector 43"/>
            <p:cNvCxnSpPr/>
            <p:nvPr/>
          </p:nvCxnSpPr>
          <p:spPr>
            <a:xfrm flipH="1">
              <a:off x="466794" y="3324765"/>
              <a:ext cx="2" cy="761216"/>
            </a:xfrm>
            <a:prstGeom prst="line">
              <a:avLst/>
            </a:prstGeom>
          </p:spPr>
          <p:style>
            <a:lnRef idx="2">
              <a:schemeClr val="accent6">
                <a:shade val="50000"/>
              </a:schemeClr>
            </a:lnRef>
            <a:fillRef idx="1">
              <a:schemeClr val="accent6"/>
            </a:fillRef>
            <a:effectRef idx="0">
              <a:schemeClr val="accent6"/>
            </a:effectRef>
            <a:fontRef idx="minor">
              <a:schemeClr val="lt1"/>
            </a:fontRef>
          </p:style>
        </p:cxnSp>
      </p:grpSp>
      <p:sp>
        <p:nvSpPr>
          <p:cNvPr id="3" name="Content Placeholder 2"/>
          <p:cNvSpPr>
            <a:spLocks noGrp="1"/>
          </p:cNvSpPr>
          <p:nvPr>
            <p:ph idx="1"/>
          </p:nvPr>
        </p:nvSpPr>
        <p:spPr>
          <a:xfrm>
            <a:off x="472878" y="2726467"/>
            <a:ext cx="8229600" cy="796925"/>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a:normAutofit fontScale="92500" lnSpcReduction="20000"/>
          </a:bodyPr>
          <a:lstStyle/>
          <a:p>
            <a:pPr marL="0" indent="0" algn="ctr">
              <a:buNone/>
            </a:pPr>
            <a:r>
              <a:rPr lang="en-US" b="1" dirty="0" smtClean="0">
                <a:solidFill>
                  <a:schemeClr val="tx1"/>
                </a:solidFill>
                <a:latin typeface="Optima"/>
                <a:cs typeface="Optima"/>
              </a:rPr>
              <a:t>ABRAHAM’S LIFE TIMELINE IN YEARS</a:t>
            </a:r>
            <a:endParaRPr lang="en-US" b="1" dirty="0">
              <a:solidFill>
                <a:schemeClr val="tx1"/>
              </a:solidFill>
              <a:latin typeface="Optima"/>
              <a:cs typeface="Optima"/>
            </a:endParaRPr>
          </a:p>
        </p:txBody>
      </p:sp>
      <p:grpSp>
        <p:nvGrpSpPr>
          <p:cNvPr id="52" name="Group 51"/>
          <p:cNvGrpSpPr/>
          <p:nvPr/>
        </p:nvGrpSpPr>
        <p:grpSpPr>
          <a:xfrm>
            <a:off x="2780152" y="2606869"/>
            <a:ext cx="3498728" cy="3962944"/>
            <a:chOff x="2159268" y="2606869"/>
            <a:chExt cx="3498728" cy="3962944"/>
          </a:xfrm>
        </p:grpSpPr>
        <p:grpSp>
          <p:nvGrpSpPr>
            <p:cNvPr id="27" name="Group 26"/>
            <p:cNvGrpSpPr/>
            <p:nvPr/>
          </p:nvGrpSpPr>
          <p:grpSpPr>
            <a:xfrm>
              <a:off x="3020597" y="2607690"/>
              <a:ext cx="2637399" cy="3962123"/>
              <a:chOff x="1934255" y="1443743"/>
              <a:chExt cx="2637399" cy="3962123"/>
            </a:xfrm>
          </p:grpSpPr>
          <p:grpSp>
            <p:nvGrpSpPr>
              <p:cNvPr id="28" name="Group 27"/>
              <p:cNvGrpSpPr/>
              <p:nvPr/>
            </p:nvGrpSpPr>
            <p:grpSpPr>
              <a:xfrm>
                <a:off x="2153214" y="2193426"/>
                <a:ext cx="2418440" cy="3212440"/>
                <a:chOff x="457199" y="1993602"/>
                <a:chExt cx="2418440" cy="3212440"/>
              </a:xfrm>
            </p:grpSpPr>
            <p:cxnSp>
              <p:nvCxnSpPr>
                <p:cNvPr id="30" name="Straight Connector 29"/>
                <p:cNvCxnSpPr/>
                <p:nvPr/>
              </p:nvCxnSpPr>
              <p:spPr>
                <a:xfrm>
                  <a:off x="457199" y="1993602"/>
                  <a:ext cx="0" cy="2905419"/>
                </a:xfrm>
                <a:prstGeom prst="line">
                  <a:avLst/>
                </a:prstGeom>
              </p:spPr>
              <p:style>
                <a:lnRef idx="2">
                  <a:schemeClr val="accent3"/>
                </a:lnRef>
                <a:fillRef idx="0">
                  <a:schemeClr val="accent3"/>
                </a:fillRef>
                <a:effectRef idx="1">
                  <a:schemeClr val="accent3"/>
                </a:effectRef>
                <a:fontRef idx="minor">
                  <a:schemeClr val="tx1"/>
                </a:fontRef>
              </p:style>
            </p:cxnSp>
            <p:sp>
              <p:nvSpPr>
                <p:cNvPr id="31" name="TextBox 30"/>
                <p:cNvSpPr txBox="1"/>
                <p:nvPr/>
              </p:nvSpPr>
              <p:spPr>
                <a:xfrm>
                  <a:off x="457199" y="4014226"/>
                  <a:ext cx="2418440" cy="1191816"/>
                </a:xfrm>
                <a:prstGeom prst="roundRect">
                  <a:avLst/>
                </a:prstGeom>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sz="1600" b="1" dirty="0" smtClean="0">
                      <a:latin typeface="Optima"/>
                      <a:cs typeface="Optima"/>
                    </a:rPr>
                    <a:t>2067 BC </a:t>
                  </a:r>
                </a:p>
                <a:p>
                  <a:r>
                    <a:rPr lang="en-US" sz="1600" dirty="0" smtClean="0">
                      <a:latin typeface="Optima"/>
                      <a:cs typeface="Optima"/>
                    </a:rPr>
                    <a:t>Covenant made. </a:t>
                  </a:r>
                </a:p>
                <a:p>
                  <a:r>
                    <a:rPr lang="en-US" sz="1600" dirty="0" smtClean="0">
                      <a:latin typeface="Optima"/>
                      <a:cs typeface="Optima"/>
                    </a:rPr>
                    <a:t>Isaac promised.</a:t>
                  </a:r>
                </a:p>
                <a:p>
                  <a:r>
                    <a:rPr lang="en-US" sz="1600" dirty="0" smtClean="0">
                      <a:latin typeface="Optima"/>
                      <a:cs typeface="Optima"/>
                    </a:rPr>
                    <a:t>Ishmael circumcised. </a:t>
                  </a:r>
                  <a:endParaRPr lang="en-US" sz="1600" dirty="0">
                    <a:latin typeface="Optima"/>
                    <a:cs typeface="Optima"/>
                  </a:endParaRPr>
                </a:p>
              </p:txBody>
            </p:sp>
          </p:grpSp>
          <p:sp>
            <p:nvSpPr>
              <p:cNvPr id="29" name="TextBox 28"/>
              <p:cNvSpPr txBox="1"/>
              <p:nvPr/>
            </p:nvSpPr>
            <p:spPr>
              <a:xfrm>
                <a:off x="1934255" y="1443743"/>
                <a:ext cx="525485" cy="369332"/>
              </a:xfrm>
              <a:prstGeom prst="rect">
                <a:avLst/>
              </a:prstGeom>
              <a:noFill/>
            </p:spPr>
            <p:txBody>
              <a:bodyPr wrap="square" rtlCol="0">
                <a:spAutoFit/>
              </a:bodyPr>
              <a:lstStyle/>
              <a:p>
                <a:r>
                  <a:rPr lang="en-US" dirty="0" smtClean="0">
                    <a:solidFill>
                      <a:srgbClr val="FFFFFF"/>
                    </a:solidFill>
                    <a:latin typeface="Optima"/>
                    <a:cs typeface="Optima"/>
                  </a:rPr>
                  <a:t>99</a:t>
                </a:r>
                <a:endParaRPr lang="en-US" dirty="0">
                  <a:solidFill>
                    <a:srgbClr val="FFFFFF"/>
                  </a:solidFill>
                  <a:latin typeface="Optima"/>
                  <a:cs typeface="Optima"/>
                </a:endParaRPr>
              </a:p>
            </p:txBody>
          </p:sp>
        </p:grpSp>
        <p:grpSp>
          <p:nvGrpSpPr>
            <p:cNvPr id="16" name="Group 15"/>
            <p:cNvGrpSpPr/>
            <p:nvPr/>
          </p:nvGrpSpPr>
          <p:grpSpPr>
            <a:xfrm>
              <a:off x="2578683" y="2606882"/>
              <a:ext cx="2059727" cy="2622253"/>
              <a:chOff x="1934255" y="1433247"/>
              <a:chExt cx="2059727" cy="2622253"/>
            </a:xfrm>
          </p:grpSpPr>
          <p:grpSp>
            <p:nvGrpSpPr>
              <p:cNvPr id="23" name="Group 22"/>
              <p:cNvGrpSpPr/>
              <p:nvPr/>
            </p:nvGrpSpPr>
            <p:grpSpPr>
              <a:xfrm>
                <a:off x="2153213" y="2165676"/>
                <a:ext cx="1840769" cy="1889824"/>
                <a:chOff x="457198" y="1965852"/>
                <a:chExt cx="1840769" cy="1889824"/>
              </a:xfrm>
            </p:grpSpPr>
            <p:cxnSp>
              <p:nvCxnSpPr>
                <p:cNvPr id="26" name="Straight Connector 25"/>
                <p:cNvCxnSpPr/>
                <p:nvPr/>
              </p:nvCxnSpPr>
              <p:spPr>
                <a:xfrm flipH="1">
                  <a:off x="457198" y="1965852"/>
                  <a:ext cx="2" cy="1616694"/>
                </a:xfrm>
                <a:prstGeom prst="line">
                  <a:avLst/>
                </a:prstGeom>
              </p:spPr>
              <p:style>
                <a:lnRef idx="2">
                  <a:schemeClr val="accent6"/>
                </a:lnRef>
                <a:fillRef idx="0">
                  <a:schemeClr val="accent6"/>
                </a:fillRef>
                <a:effectRef idx="1">
                  <a:schemeClr val="accent6"/>
                </a:effectRef>
                <a:fontRef idx="minor">
                  <a:schemeClr val="tx1"/>
                </a:fontRef>
              </p:style>
            </p:cxnSp>
            <p:sp>
              <p:nvSpPr>
                <p:cNvPr id="25" name="TextBox 24"/>
                <p:cNvSpPr txBox="1"/>
                <p:nvPr/>
              </p:nvSpPr>
              <p:spPr>
                <a:xfrm>
                  <a:off x="457198" y="3208690"/>
                  <a:ext cx="1840769" cy="64698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2080 BC </a:t>
                  </a:r>
                </a:p>
                <a:p>
                  <a:r>
                    <a:rPr lang="en-US" sz="1600" dirty="0" smtClean="0">
                      <a:latin typeface="Optima"/>
                      <a:cs typeface="Optima"/>
                    </a:rPr>
                    <a:t>Ishmael is born. </a:t>
                  </a:r>
                  <a:endParaRPr lang="en-US" sz="1600" dirty="0">
                    <a:latin typeface="Optima"/>
                    <a:cs typeface="Optima"/>
                  </a:endParaRPr>
                </a:p>
              </p:txBody>
            </p:sp>
          </p:grpSp>
          <p:sp>
            <p:nvSpPr>
              <p:cNvPr id="24" name="TextBox 23"/>
              <p:cNvSpPr txBox="1"/>
              <p:nvPr/>
            </p:nvSpPr>
            <p:spPr>
              <a:xfrm>
                <a:off x="1934255" y="1433247"/>
                <a:ext cx="525485" cy="369332"/>
              </a:xfrm>
              <a:prstGeom prst="rect">
                <a:avLst/>
              </a:prstGeom>
              <a:noFill/>
            </p:spPr>
            <p:txBody>
              <a:bodyPr wrap="square" rtlCol="0">
                <a:spAutoFit/>
              </a:bodyPr>
              <a:lstStyle/>
              <a:p>
                <a:r>
                  <a:rPr lang="en-US" dirty="0" smtClean="0">
                    <a:solidFill>
                      <a:srgbClr val="FFFFFF"/>
                    </a:solidFill>
                    <a:latin typeface="Optima"/>
                    <a:cs typeface="Optima"/>
                  </a:rPr>
                  <a:t>86</a:t>
                </a:r>
                <a:endParaRPr lang="en-US" dirty="0">
                  <a:solidFill>
                    <a:srgbClr val="FFFFFF"/>
                  </a:solidFill>
                  <a:latin typeface="Optima"/>
                  <a:cs typeface="Optima"/>
                </a:endParaRPr>
              </a:p>
            </p:txBody>
          </p:sp>
        </p:grpSp>
        <p:grpSp>
          <p:nvGrpSpPr>
            <p:cNvPr id="21" name="Group 20"/>
            <p:cNvGrpSpPr/>
            <p:nvPr/>
          </p:nvGrpSpPr>
          <p:grpSpPr>
            <a:xfrm>
              <a:off x="2159268" y="2606869"/>
              <a:ext cx="2685928" cy="1835540"/>
              <a:chOff x="1934255" y="1419136"/>
              <a:chExt cx="2685928" cy="1835540"/>
            </a:xfrm>
          </p:grpSpPr>
          <p:grpSp>
            <p:nvGrpSpPr>
              <p:cNvPr id="17" name="Group 16"/>
              <p:cNvGrpSpPr/>
              <p:nvPr/>
            </p:nvGrpSpPr>
            <p:grpSpPr>
              <a:xfrm>
                <a:off x="2063568" y="2169640"/>
                <a:ext cx="2556615" cy="1085036"/>
                <a:chOff x="367553" y="1969816"/>
                <a:chExt cx="2556615" cy="1085036"/>
              </a:xfrm>
            </p:grpSpPr>
            <p:cxnSp>
              <p:nvCxnSpPr>
                <p:cNvPr id="19" name="Straight Connector 18"/>
                <p:cNvCxnSpPr/>
                <p:nvPr/>
              </p:nvCxnSpPr>
              <p:spPr>
                <a:xfrm flipH="1">
                  <a:off x="367554" y="1969816"/>
                  <a:ext cx="2" cy="948828"/>
                </a:xfrm>
                <a:prstGeom prst="line">
                  <a:avLst/>
                </a:prstGeom>
              </p:spPr>
              <p:style>
                <a:lnRef idx="2">
                  <a:schemeClr val="accent3"/>
                </a:lnRef>
                <a:fillRef idx="0">
                  <a:schemeClr val="accent3"/>
                </a:fillRef>
                <a:effectRef idx="1">
                  <a:schemeClr val="accent3"/>
                </a:effectRef>
                <a:fontRef idx="minor">
                  <a:schemeClr val="tx1"/>
                </a:fontRef>
              </p:style>
            </p:cxnSp>
            <p:sp>
              <p:nvSpPr>
                <p:cNvPr id="18" name="TextBox 17"/>
                <p:cNvSpPr txBox="1"/>
                <p:nvPr/>
              </p:nvSpPr>
              <p:spPr>
                <a:xfrm>
                  <a:off x="367553" y="2407866"/>
                  <a:ext cx="2556615" cy="64698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sz="1600" b="1" dirty="0" smtClean="0">
                      <a:latin typeface="Optima"/>
                      <a:cs typeface="Optima"/>
                    </a:rPr>
                    <a:t>2091 BC </a:t>
                  </a:r>
                </a:p>
                <a:p>
                  <a:r>
                    <a:rPr lang="en-US" sz="1600" dirty="0" smtClean="0">
                      <a:latin typeface="Optima"/>
                      <a:cs typeface="Optima"/>
                    </a:rPr>
                    <a:t>Abraham leaves Haran.</a:t>
                  </a:r>
                  <a:endParaRPr lang="en-US" sz="1600" dirty="0">
                    <a:latin typeface="Optima"/>
                    <a:cs typeface="Optima"/>
                  </a:endParaRPr>
                </a:p>
              </p:txBody>
            </p:sp>
          </p:grpSp>
          <p:sp>
            <p:nvSpPr>
              <p:cNvPr id="20" name="TextBox 19"/>
              <p:cNvSpPr txBox="1"/>
              <p:nvPr/>
            </p:nvSpPr>
            <p:spPr>
              <a:xfrm>
                <a:off x="1934255" y="1419136"/>
                <a:ext cx="525485" cy="369332"/>
              </a:xfrm>
              <a:prstGeom prst="rect">
                <a:avLst/>
              </a:prstGeom>
              <a:noFill/>
            </p:spPr>
            <p:txBody>
              <a:bodyPr wrap="square" rtlCol="0">
                <a:spAutoFit/>
              </a:bodyPr>
              <a:lstStyle/>
              <a:p>
                <a:r>
                  <a:rPr lang="en-US" dirty="0" smtClean="0">
                    <a:solidFill>
                      <a:srgbClr val="FFFFFF"/>
                    </a:solidFill>
                    <a:latin typeface="Optima"/>
                    <a:cs typeface="Optima"/>
                  </a:rPr>
                  <a:t>75</a:t>
                </a:r>
                <a:endParaRPr lang="en-US" dirty="0">
                  <a:solidFill>
                    <a:srgbClr val="FFFFFF"/>
                  </a:solidFill>
                  <a:latin typeface="Optima"/>
                  <a:cs typeface="Optima"/>
                </a:endParaRPr>
              </a:p>
            </p:txBody>
          </p:sp>
        </p:grpSp>
      </p:grpSp>
      <p:grpSp>
        <p:nvGrpSpPr>
          <p:cNvPr id="46" name="Group 45"/>
          <p:cNvGrpSpPr/>
          <p:nvPr/>
        </p:nvGrpSpPr>
        <p:grpSpPr>
          <a:xfrm>
            <a:off x="3941512" y="916132"/>
            <a:ext cx="2540568" cy="1989240"/>
            <a:chOff x="1789550" y="702810"/>
            <a:chExt cx="2540568" cy="1428247"/>
          </a:xfrm>
        </p:grpSpPr>
        <p:grpSp>
          <p:nvGrpSpPr>
            <p:cNvPr id="47" name="Group 46"/>
            <p:cNvGrpSpPr/>
            <p:nvPr/>
          </p:nvGrpSpPr>
          <p:grpSpPr>
            <a:xfrm>
              <a:off x="1846964" y="702810"/>
              <a:ext cx="2483154" cy="1428247"/>
              <a:chOff x="150949" y="502986"/>
              <a:chExt cx="2483154" cy="1428247"/>
            </a:xfrm>
          </p:grpSpPr>
          <p:cxnSp>
            <p:nvCxnSpPr>
              <p:cNvPr id="49" name="Straight Connector 48"/>
              <p:cNvCxnSpPr/>
              <p:nvPr/>
            </p:nvCxnSpPr>
            <p:spPr>
              <a:xfrm>
                <a:off x="165060" y="744513"/>
                <a:ext cx="0" cy="1186720"/>
              </a:xfrm>
              <a:prstGeom prst="line">
                <a:avLst/>
              </a:prstGeom>
            </p:spPr>
            <p:style>
              <a:lnRef idx="2">
                <a:schemeClr val="accent6"/>
              </a:lnRef>
              <a:fillRef idx="0">
                <a:schemeClr val="accent6"/>
              </a:fillRef>
              <a:effectRef idx="1">
                <a:schemeClr val="accent6"/>
              </a:effectRef>
              <a:fontRef idx="minor">
                <a:schemeClr val="tx1"/>
              </a:fontRef>
            </p:style>
          </p:cxnSp>
          <p:sp>
            <p:nvSpPr>
              <p:cNvPr id="50" name="TextBox 49"/>
              <p:cNvSpPr txBox="1"/>
              <p:nvPr/>
            </p:nvSpPr>
            <p:spPr>
              <a:xfrm>
                <a:off x="150949" y="502986"/>
                <a:ext cx="2483154" cy="26893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2066 BC – </a:t>
                </a:r>
                <a:r>
                  <a:rPr lang="en-US" sz="1600" dirty="0" smtClean="0">
                    <a:latin typeface="Optima"/>
                    <a:cs typeface="Optima"/>
                  </a:rPr>
                  <a:t>Isaac is born.</a:t>
                </a:r>
                <a:endParaRPr lang="en-US" sz="1600" dirty="0">
                  <a:latin typeface="Optima"/>
                  <a:cs typeface="Optima"/>
                </a:endParaRPr>
              </a:p>
            </p:txBody>
          </p:sp>
        </p:grpSp>
        <p:sp>
          <p:nvSpPr>
            <p:cNvPr id="48" name="TextBox 47"/>
            <p:cNvSpPr txBox="1"/>
            <p:nvPr/>
          </p:nvSpPr>
          <p:spPr>
            <a:xfrm>
              <a:off x="1789550" y="1783899"/>
              <a:ext cx="644918" cy="26517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dirty="0" smtClean="0">
                  <a:solidFill>
                    <a:srgbClr val="FFFFFF"/>
                  </a:solidFill>
                  <a:latin typeface="Optima"/>
                  <a:cs typeface="Optima"/>
                </a:rPr>
                <a:t>100</a:t>
              </a:r>
              <a:endParaRPr lang="en-US" dirty="0">
                <a:solidFill>
                  <a:srgbClr val="FFFFFF"/>
                </a:solidFill>
                <a:latin typeface="Optima"/>
                <a:cs typeface="Optima"/>
              </a:endParaRPr>
            </a:p>
          </p:txBody>
        </p:sp>
      </p:grpSp>
      <p:cxnSp>
        <p:nvCxnSpPr>
          <p:cNvPr id="9" name="Straight Connector 8"/>
          <p:cNvCxnSpPr/>
          <p:nvPr/>
        </p:nvCxnSpPr>
        <p:spPr>
          <a:xfrm>
            <a:off x="457200" y="2392917"/>
            <a:ext cx="0" cy="0"/>
          </a:xfrm>
          <a:prstGeom prst="line">
            <a:avLst/>
          </a:prstGeom>
        </p:spPr>
        <p:style>
          <a:lnRef idx="2">
            <a:schemeClr val="accent1"/>
          </a:lnRef>
          <a:fillRef idx="0">
            <a:schemeClr val="accent1"/>
          </a:fillRef>
          <a:effectRef idx="1">
            <a:schemeClr val="accent1"/>
          </a:effectRef>
          <a:fontRef idx="minor">
            <a:schemeClr val="tx1"/>
          </a:fontRef>
        </p:style>
      </p:cxnSp>
      <p:sp>
        <p:nvSpPr>
          <p:cNvPr id="56" name="Title 1"/>
          <p:cNvSpPr>
            <a:spLocks noGrp="1"/>
          </p:cNvSpPr>
          <p:nvPr>
            <p:ph type="title"/>
          </p:nvPr>
        </p:nvSpPr>
        <p:spPr>
          <a:xfrm>
            <a:off x="371441" y="-280908"/>
            <a:ext cx="3898236" cy="1143000"/>
          </a:xfrm>
        </p:spPr>
        <p:txBody>
          <a:bodyPr>
            <a:normAutofit/>
          </a:bodyPr>
          <a:lstStyle/>
          <a:p>
            <a:r>
              <a:rPr lang="en-US" sz="2800" b="1" dirty="0" smtClean="0">
                <a:latin typeface="Optima"/>
                <a:cs typeface="Optima"/>
              </a:rPr>
              <a:t>Abraham’s Promised Son</a:t>
            </a:r>
            <a:endParaRPr lang="en-US" sz="2800" b="1" dirty="0">
              <a:latin typeface="Optima"/>
              <a:cs typeface="Optima"/>
            </a:endParaRPr>
          </a:p>
        </p:txBody>
      </p:sp>
    </p:spTree>
    <p:extLst>
      <p:ext uri="{BB962C8B-B14F-4D97-AF65-F5344CB8AC3E}">
        <p14:creationId xmlns="" xmlns:p14="http://schemas.microsoft.com/office/powerpoint/2010/main" val="3388056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down)">
                                      <p:cBhvr>
                                        <p:cTn id="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smtClean="0">
                <a:latin typeface="Optima"/>
                <a:cs typeface="Optima"/>
              </a:rPr>
              <a:t>3 Events Coincide</a:t>
            </a:r>
            <a:endParaRPr lang="en-US" b="1" dirty="0">
              <a:latin typeface="Optima"/>
              <a:cs typeface="Optima"/>
            </a:endParaRPr>
          </a:p>
        </p:txBody>
      </p:sp>
      <p:graphicFrame>
        <p:nvGraphicFramePr>
          <p:cNvPr id="5" name="Diagram 4"/>
          <p:cNvGraphicFramePr/>
          <p:nvPr>
            <p:extLst>
              <p:ext uri="{D42A27DB-BD31-4B8C-83A1-F6EECF244321}">
                <p14:modId xmlns="" xmlns:p14="http://schemas.microsoft.com/office/powerpoint/2010/main" val="1333558831"/>
              </p:ext>
            </p:extLst>
          </p:nvPr>
        </p:nvGraphicFramePr>
        <p:xfrm>
          <a:off x="457200" y="1270001"/>
          <a:ext cx="8122355" cy="51609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9062140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Group 52"/>
          <p:cNvGrpSpPr/>
          <p:nvPr/>
        </p:nvGrpSpPr>
        <p:grpSpPr>
          <a:xfrm>
            <a:off x="371441" y="2583643"/>
            <a:ext cx="1898514" cy="1824118"/>
            <a:chOff x="353597" y="2610663"/>
            <a:chExt cx="1609287" cy="1824118"/>
          </a:xfrm>
        </p:grpSpPr>
        <p:sp>
          <p:nvSpPr>
            <p:cNvPr id="15" name="TextBox 14"/>
            <p:cNvSpPr txBox="1"/>
            <p:nvPr/>
          </p:nvSpPr>
          <p:spPr>
            <a:xfrm>
              <a:off x="353597" y="2610663"/>
              <a:ext cx="320081" cy="397907"/>
            </a:xfrm>
            <a:prstGeom prst="round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dirty="0" smtClean="0">
                  <a:solidFill>
                    <a:srgbClr val="FFFFFF"/>
                  </a:solidFill>
                  <a:latin typeface="Optima"/>
                  <a:cs typeface="Optima"/>
                </a:rPr>
                <a:t>0</a:t>
              </a:r>
              <a:endParaRPr lang="en-US" dirty="0">
                <a:solidFill>
                  <a:srgbClr val="FFFFFF"/>
                </a:solidFill>
                <a:latin typeface="Optima"/>
                <a:cs typeface="Optima"/>
              </a:endParaRPr>
            </a:p>
          </p:txBody>
        </p:sp>
        <p:grpSp>
          <p:nvGrpSpPr>
            <p:cNvPr id="14" name="Group 13"/>
            <p:cNvGrpSpPr/>
            <p:nvPr/>
          </p:nvGrpSpPr>
          <p:grpSpPr>
            <a:xfrm>
              <a:off x="439581" y="3151950"/>
              <a:ext cx="1523303" cy="1282831"/>
              <a:chOff x="433527" y="1757072"/>
              <a:chExt cx="1523303" cy="1282831"/>
            </a:xfrm>
          </p:grpSpPr>
          <p:cxnSp>
            <p:nvCxnSpPr>
              <p:cNvPr id="11" name="Straight Connector 10"/>
              <p:cNvCxnSpPr>
                <a:stCxn id="3" idx="1"/>
                <a:endCxn id="6" idx="1"/>
              </p:cNvCxnSpPr>
              <p:nvPr/>
            </p:nvCxnSpPr>
            <p:spPr>
              <a:xfrm>
                <a:off x="433527" y="1757072"/>
                <a:ext cx="23673" cy="959338"/>
              </a:xfrm>
              <a:prstGeom prst="line">
                <a:avLst/>
              </a:prstGeom>
            </p:spPr>
            <p:style>
              <a:lnRef idx="2">
                <a:schemeClr val="accent6">
                  <a:shade val="50000"/>
                </a:schemeClr>
              </a:lnRef>
              <a:fillRef idx="1">
                <a:schemeClr val="accent6"/>
              </a:fillRef>
              <a:effectRef idx="0">
                <a:schemeClr val="accent6"/>
              </a:effectRef>
              <a:fontRef idx="minor">
                <a:schemeClr val="lt1"/>
              </a:fontRef>
            </p:style>
          </p:cxnSp>
          <p:sp>
            <p:nvSpPr>
              <p:cNvPr id="6" name="TextBox 5"/>
              <p:cNvSpPr txBox="1"/>
              <p:nvPr/>
            </p:nvSpPr>
            <p:spPr>
              <a:xfrm>
                <a:off x="457200" y="2392917"/>
                <a:ext cx="1499630" cy="64698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2166 BC</a:t>
                </a:r>
              </a:p>
              <a:p>
                <a:r>
                  <a:rPr lang="en-US" sz="1600" dirty="0" smtClean="0">
                    <a:latin typeface="Optima"/>
                    <a:cs typeface="Optima"/>
                  </a:rPr>
                  <a:t>Abraham’s Birth.</a:t>
                </a:r>
                <a:endParaRPr lang="en-US" sz="1600" dirty="0">
                  <a:latin typeface="Optima"/>
                  <a:cs typeface="Optima"/>
                </a:endParaRPr>
              </a:p>
            </p:txBody>
          </p:sp>
        </p:grpSp>
        <p:cxnSp>
          <p:nvCxnSpPr>
            <p:cNvPr id="44" name="Straight Connector 43"/>
            <p:cNvCxnSpPr/>
            <p:nvPr/>
          </p:nvCxnSpPr>
          <p:spPr>
            <a:xfrm flipH="1">
              <a:off x="466794" y="3324765"/>
              <a:ext cx="2" cy="761216"/>
            </a:xfrm>
            <a:prstGeom prst="line">
              <a:avLst/>
            </a:prstGeom>
          </p:spPr>
          <p:style>
            <a:lnRef idx="2">
              <a:schemeClr val="accent6">
                <a:shade val="50000"/>
              </a:schemeClr>
            </a:lnRef>
            <a:fillRef idx="1">
              <a:schemeClr val="accent6"/>
            </a:fillRef>
            <a:effectRef idx="0">
              <a:schemeClr val="accent6"/>
            </a:effectRef>
            <a:fontRef idx="minor">
              <a:schemeClr val="lt1"/>
            </a:fontRef>
          </p:style>
        </p:cxnSp>
      </p:grpSp>
      <p:sp>
        <p:nvSpPr>
          <p:cNvPr id="3" name="Content Placeholder 2"/>
          <p:cNvSpPr>
            <a:spLocks noGrp="1"/>
          </p:cNvSpPr>
          <p:nvPr>
            <p:ph idx="1"/>
          </p:nvPr>
        </p:nvSpPr>
        <p:spPr>
          <a:xfrm>
            <a:off x="472878" y="2726467"/>
            <a:ext cx="8229600" cy="796925"/>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a:normAutofit fontScale="92500" lnSpcReduction="20000"/>
          </a:bodyPr>
          <a:lstStyle/>
          <a:p>
            <a:pPr marL="0" indent="0" algn="ctr">
              <a:buNone/>
            </a:pPr>
            <a:r>
              <a:rPr lang="en-US" b="1" dirty="0" smtClean="0">
                <a:solidFill>
                  <a:schemeClr val="tx1"/>
                </a:solidFill>
                <a:latin typeface="Optima"/>
                <a:cs typeface="Optima"/>
              </a:rPr>
              <a:t>ABRAHAM’S LIFE TIMELINE IN YEARS</a:t>
            </a:r>
            <a:endParaRPr lang="en-US" b="1" dirty="0">
              <a:solidFill>
                <a:schemeClr val="tx1"/>
              </a:solidFill>
              <a:latin typeface="Optima"/>
              <a:cs typeface="Optima"/>
            </a:endParaRPr>
          </a:p>
        </p:txBody>
      </p:sp>
      <p:grpSp>
        <p:nvGrpSpPr>
          <p:cNvPr id="52" name="Group 51"/>
          <p:cNvGrpSpPr/>
          <p:nvPr/>
        </p:nvGrpSpPr>
        <p:grpSpPr>
          <a:xfrm>
            <a:off x="2780152" y="2607690"/>
            <a:ext cx="3376808" cy="3962123"/>
            <a:chOff x="2159268" y="2607690"/>
            <a:chExt cx="3376808" cy="3962123"/>
          </a:xfrm>
        </p:grpSpPr>
        <p:grpSp>
          <p:nvGrpSpPr>
            <p:cNvPr id="27" name="Group 26"/>
            <p:cNvGrpSpPr/>
            <p:nvPr/>
          </p:nvGrpSpPr>
          <p:grpSpPr>
            <a:xfrm>
              <a:off x="3020597" y="2607690"/>
              <a:ext cx="2515479" cy="3962123"/>
              <a:chOff x="1934255" y="1443743"/>
              <a:chExt cx="2515479" cy="3962123"/>
            </a:xfrm>
          </p:grpSpPr>
          <p:grpSp>
            <p:nvGrpSpPr>
              <p:cNvPr id="28" name="Group 27"/>
              <p:cNvGrpSpPr/>
              <p:nvPr/>
            </p:nvGrpSpPr>
            <p:grpSpPr>
              <a:xfrm>
                <a:off x="2153214" y="2193426"/>
                <a:ext cx="2296520" cy="3212440"/>
                <a:chOff x="457199" y="1993602"/>
                <a:chExt cx="2296520" cy="3212440"/>
              </a:xfrm>
            </p:grpSpPr>
            <p:cxnSp>
              <p:nvCxnSpPr>
                <p:cNvPr id="30" name="Straight Connector 29"/>
                <p:cNvCxnSpPr/>
                <p:nvPr/>
              </p:nvCxnSpPr>
              <p:spPr>
                <a:xfrm>
                  <a:off x="457199" y="1993602"/>
                  <a:ext cx="0" cy="2905419"/>
                </a:xfrm>
                <a:prstGeom prst="line">
                  <a:avLst/>
                </a:prstGeom>
              </p:spPr>
              <p:style>
                <a:lnRef idx="2">
                  <a:schemeClr val="accent3"/>
                </a:lnRef>
                <a:fillRef idx="0">
                  <a:schemeClr val="accent3"/>
                </a:fillRef>
                <a:effectRef idx="1">
                  <a:schemeClr val="accent3"/>
                </a:effectRef>
                <a:fontRef idx="minor">
                  <a:schemeClr val="tx1"/>
                </a:fontRef>
              </p:style>
            </p:cxnSp>
            <p:sp>
              <p:nvSpPr>
                <p:cNvPr id="31" name="TextBox 30"/>
                <p:cNvSpPr txBox="1"/>
                <p:nvPr/>
              </p:nvSpPr>
              <p:spPr>
                <a:xfrm>
                  <a:off x="457199" y="4014226"/>
                  <a:ext cx="2296520" cy="1191816"/>
                </a:xfrm>
                <a:prstGeom prst="roundRect">
                  <a:avLst/>
                </a:prstGeom>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sz="1600" b="1" dirty="0" smtClean="0">
                      <a:latin typeface="Optima"/>
                      <a:cs typeface="Optima"/>
                    </a:rPr>
                    <a:t>2067 BC </a:t>
                  </a:r>
                </a:p>
                <a:p>
                  <a:r>
                    <a:rPr lang="en-US" sz="1600" dirty="0" smtClean="0">
                      <a:latin typeface="Optima"/>
                      <a:cs typeface="Optima"/>
                    </a:rPr>
                    <a:t>Covenant made. </a:t>
                  </a:r>
                </a:p>
                <a:p>
                  <a:r>
                    <a:rPr lang="en-US" sz="1600" dirty="0" smtClean="0">
                      <a:latin typeface="Optima"/>
                      <a:cs typeface="Optima"/>
                    </a:rPr>
                    <a:t>Isaac promised.</a:t>
                  </a:r>
                </a:p>
                <a:p>
                  <a:r>
                    <a:rPr lang="en-US" sz="1600" dirty="0" smtClean="0">
                      <a:latin typeface="Optima"/>
                      <a:cs typeface="Optima"/>
                    </a:rPr>
                    <a:t>Ishmael circumcised. </a:t>
                  </a:r>
                  <a:endParaRPr lang="en-US" sz="1600" dirty="0">
                    <a:latin typeface="Optima"/>
                    <a:cs typeface="Optima"/>
                  </a:endParaRPr>
                </a:p>
              </p:txBody>
            </p:sp>
          </p:grpSp>
          <p:sp>
            <p:nvSpPr>
              <p:cNvPr id="29" name="TextBox 28"/>
              <p:cNvSpPr txBox="1"/>
              <p:nvPr/>
            </p:nvSpPr>
            <p:spPr>
              <a:xfrm>
                <a:off x="1934255" y="1443743"/>
                <a:ext cx="525485" cy="369332"/>
              </a:xfrm>
              <a:prstGeom prst="rect">
                <a:avLst/>
              </a:prstGeom>
              <a:noFill/>
            </p:spPr>
            <p:txBody>
              <a:bodyPr wrap="square" rtlCol="0">
                <a:spAutoFit/>
              </a:bodyPr>
              <a:lstStyle/>
              <a:p>
                <a:r>
                  <a:rPr lang="en-US" dirty="0" smtClean="0">
                    <a:solidFill>
                      <a:srgbClr val="FFFFFF"/>
                    </a:solidFill>
                    <a:latin typeface="Optima"/>
                    <a:cs typeface="Optima"/>
                  </a:rPr>
                  <a:t>99</a:t>
                </a:r>
                <a:endParaRPr lang="en-US" dirty="0">
                  <a:solidFill>
                    <a:srgbClr val="FFFFFF"/>
                  </a:solidFill>
                  <a:latin typeface="Optima"/>
                  <a:cs typeface="Optima"/>
                </a:endParaRPr>
              </a:p>
            </p:txBody>
          </p:sp>
        </p:grpSp>
        <p:grpSp>
          <p:nvGrpSpPr>
            <p:cNvPr id="16" name="Group 15"/>
            <p:cNvGrpSpPr/>
            <p:nvPr/>
          </p:nvGrpSpPr>
          <p:grpSpPr>
            <a:xfrm>
              <a:off x="2578683" y="2617378"/>
              <a:ext cx="2059727" cy="2611757"/>
              <a:chOff x="1934255" y="1443743"/>
              <a:chExt cx="2059727" cy="2611757"/>
            </a:xfrm>
          </p:grpSpPr>
          <p:grpSp>
            <p:nvGrpSpPr>
              <p:cNvPr id="23" name="Group 22"/>
              <p:cNvGrpSpPr/>
              <p:nvPr/>
            </p:nvGrpSpPr>
            <p:grpSpPr>
              <a:xfrm>
                <a:off x="2153213" y="2165676"/>
                <a:ext cx="1840769" cy="1889824"/>
                <a:chOff x="457198" y="1965852"/>
                <a:chExt cx="1840769" cy="1889824"/>
              </a:xfrm>
            </p:grpSpPr>
            <p:cxnSp>
              <p:nvCxnSpPr>
                <p:cNvPr id="26" name="Straight Connector 25"/>
                <p:cNvCxnSpPr/>
                <p:nvPr/>
              </p:nvCxnSpPr>
              <p:spPr>
                <a:xfrm flipH="1">
                  <a:off x="457198" y="1965852"/>
                  <a:ext cx="2" cy="1616694"/>
                </a:xfrm>
                <a:prstGeom prst="line">
                  <a:avLst/>
                </a:prstGeom>
              </p:spPr>
              <p:style>
                <a:lnRef idx="2">
                  <a:schemeClr val="accent6"/>
                </a:lnRef>
                <a:fillRef idx="0">
                  <a:schemeClr val="accent6"/>
                </a:fillRef>
                <a:effectRef idx="1">
                  <a:schemeClr val="accent6"/>
                </a:effectRef>
                <a:fontRef idx="minor">
                  <a:schemeClr val="tx1"/>
                </a:fontRef>
              </p:style>
            </p:cxnSp>
            <p:sp>
              <p:nvSpPr>
                <p:cNvPr id="25" name="TextBox 24"/>
                <p:cNvSpPr txBox="1"/>
                <p:nvPr/>
              </p:nvSpPr>
              <p:spPr>
                <a:xfrm>
                  <a:off x="457199" y="3208690"/>
                  <a:ext cx="1840768" cy="64698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2080 BC </a:t>
                  </a:r>
                </a:p>
                <a:p>
                  <a:r>
                    <a:rPr lang="en-US" sz="1600" dirty="0" smtClean="0">
                      <a:latin typeface="Optima"/>
                      <a:cs typeface="Optima"/>
                    </a:rPr>
                    <a:t>Ishmael is born. </a:t>
                  </a:r>
                  <a:endParaRPr lang="en-US" sz="1600" dirty="0">
                    <a:latin typeface="Optima"/>
                    <a:cs typeface="Optima"/>
                  </a:endParaRPr>
                </a:p>
              </p:txBody>
            </p:sp>
          </p:grpSp>
          <p:sp>
            <p:nvSpPr>
              <p:cNvPr id="24" name="TextBox 23"/>
              <p:cNvSpPr txBox="1"/>
              <p:nvPr/>
            </p:nvSpPr>
            <p:spPr>
              <a:xfrm>
                <a:off x="1934255" y="1443743"/>
                <a:ext cx="525485" cy="369332"/>
              </a:xfrm>
              <a:prstGeom prst="rect">
                <a:avLst/>
              </a:prstGeom>
              <a:noFill/>
            </p:spPr>
            <p:txBody>
              <a:bodyPr wrap="square" rtlCol="0">
                <a:spAutoFit/>
              </a:bodyPr>
              <a:lstStyle/>
              <a:p>
                <a:r>
                  <a:rPr lang="en-US" dirty="0" smtClean="0">
                    <a:solidFill>
                      <a:srgbClr val="FFFFFF"/>
                    </a:solidFill>
                    <a:latin typeface="Optima"/>
                    <a:cs typeface="Optima"/>
                  </a:rPr>
                  <a:t>86</a:t>
                </a:r>
                <a:endParaRPr lang="en-US" dirty="0">
                  <a:solidFill>
                    <a:srgbClr val="FFFFFF"/>
                  </a:solidFill>
                  <a:latin typeface="Optima"/>
                  <a:cs typeface="Optima"/>
                </a:endParaRPr>
              </a:p>
            </p:txBody>
          </p:sp>
        </p:grpSp>
        <p:grpSp>
          <p:nvGrpSpPr>
            <p:cNvPr id="21" name="Group 20"/>
            <p:cNvGrpSpPr/>
            <p:nvPr/>
          </p:nvGrpSpPr>
          <p:grpSpPr>
            <a:xfrm>
              <a:off x="2159268" y="2617365"/>
              <a:ext cx="2645288" cy="1825044"/>
              <a:chOff x="1934255" y="1429632"/>
              <a:chExt cx="2645288" cy="1825044"/>
            </a:xfrm>
          </p:grpSpPr>
          <p:grpSp>
            <p:nvGrpSpPr>
              <p:cNvPr id="17" name="Group 16"/>
              <p:cNvGrpSpPr/>
              <p:nvPr/>
            </p:nvGrpSpPr>
            <p:grpSpPr>
              <a:xfrm>
                <a:off x="2063568" y="2169640"/>
                <a:ext cx="2515975" cy="1085036"/>
                <a:chOff x="367553" y="1969816"/>
                <a:chExt cx="2515975" cy="1085036"/>
              </a:xfrm>
            </p:grpSpPr>
            <p:cxnSp>
              <p:nvCxnSpPr>
                <p:cNvPr id="19" name="Straight Connector 18"/>
                <p:cNvCxnSpPr/>
                <p:nvPr/>
              </p:nvCxnSpPr>
              <p:spPr>
                <a:xfrm flipH="1">
                  <a:off x="367554" y="1969816"/>
                  <a:ext cx="2" cy="948828"/>
                </a:xfrm>
                <a:prstGeom prst="line">
                  <a:avLst/>
                </a:prstGeom>
              </p:spPr>
              <p:style>
                <a:lnRef idx="2">
                  <a:schemeClr val="accent3"/>
                </a:lnRef>
                <a:fillRef idx="0">
                  <a:schemeClr val="accent3"/>
                </a:fillRef>
                <a:effectRef idx="1">
                  <a:schemeClr val="accent3"/>
                </a:effectRef>
                <a:fontRef idx="minor">
                  <a:schemeClr val="tx1"/>
                </a:fontRef>
              </p:style>
            </p:cxnSp>
            <p:sp>
              <p:nvSpPr>
                <p:cNvPr id="18" name="TextBox 17"/>
                <p:cNvSpPr txBox="1"/>
                <p:nvPr/>
              </p:nvSpPr>
              <p:spPr>
                <a:xfrm>
                  <a:off x="367553" y="2407866"/>
                  <a:ext cx="2515975" cy="64698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sz="1600" b="1" dirty="0" smtClean="0">
                      <a:latin typeface="Optima"/>
                      <a:cs typeface="Optima"/>
                    </a:rPr>
                    <a:t>2091 BC </a:t>
                  </a:r>
                </a:p>
                <a:p>
                  <a:r>
                    <a:rPr lang="en-US" sz="1600" dirty="0" smtClean="0">
                      <a:latin typeface="Optima"/>
                      <a:cs typeface="Optima"/>
                    </a:rPr>
                    <a:t>Abraham leaves Haran.</a:t>
                  </a:r>
                  <a:endParaRPr lang="en-US" sz="1600" dirty="0">
                    <a:latin typeface="Optima"/>
                    <a:cs typeface="Optima"/>
                  </a:endParaRPr>
                </a:p>
              </p:txBody>
            </p:sp>
          </p:grpSp>
          <p:sp>
            <p:nvSpPr>
              <p:cNvPr id="20" name="TextBox 19"/>
              <p:cNvSpPr txBox="1"/>
              <p:nvPr/>
            </p:nvSpPr>
            <p:spPr>
              <a:xfrm>
                <a:off x="1934255" y="1429632"/>
                <a:ext cx="525485" cy="369332"/>
              </a:xfrm>
              <a:prstGeom prst="rect">
                <a:avLst/>
              </a:prstGeom>
              <a:noFill/>
            </p:spPr>
            <p:txBody>
              <a:bodyPr wrap="square" rtlCol="0">
                <a:spAutoFit/>
              </a:bodyPr>
              <a:lstStyle/>
              <a:p>
                <a:r>
                  <a:rPr lang="en-US" dirty="0" smtClean="0">
                    <a:solidFill>
                      <a:srgbClr val="FFFFFF"/>
                    </a:solidFill>
                    <a:latin typeface="Optima"/>
                    <a:cs typeface="Optima"/>
                  </a:rPr>
                  <a:t>75</a:t>
                </a:r>
                <a:endParaRPr lang="en-US" dirty="0">
                  <a:solidFill>
                    <a:srgbClr val="FFFFFF"/>
                  </a:solidFill>
                  <a:latin typeface="Optima"/>
                  <a:cs typeface="Optima"/>
                </a:endParaRPr>
              </a:p>
            </p:txBody>
          </p:sp>
        </p:grpSp>
      </p:grpSp>
      <p:grpSp>
        <p:nvGrpSpPr>
          <p:cNvPr id="46" name="Group 45"/>
          <p:cNvGrpSpPr/>
          <p:nvPr/>
        </p:nvGrpSpPr>
        <p:grpSpPr>
          <a:xfrm>
            <a:off x="3941512" y="916132"/>
            <a:ext cx="2694628" cy="1989240"/>
            <a:chOff x="1789550" y="702810"/>
            <a:chExt cx="2694628" cy="1428247"/>
          </a:xfrm>
        </p:grpSpPr>
        <p:grpSp>
          <p:nvGrpSpPr>
            <p:cNvPr id="47" name="Group 46"/>
            <p:cNvGrpSpPr/>
            <p:nvPr/>
          </p:nvGrpSpPr>
          <p:grpSpPr>
            <a:xfrm>
              <a:off x="1846963" y="702810"/>
              <a:ext cx="2637215" cy="1428247"/>
              <a:chOff x="150948" y="502986"/>
              <a:chExt cx="2637215" cy="1428247"/>
            </a:xfrm>
          </p:grpSpPr>
          <p:cxnSp>
            <p:nvCxnSpPr>
              <p:cNvPr id="49" name="Straight Connector 48"/>
              <p:cNvCxnSpPr/>
              <p:nvPr/>
            </p:nvCxnSpPr>
            <p:spPr>
              <a:xfrm>
                <a:off x="165060" y="744513"/>
                <a:ext cx="0" cy="1186720"/>
              </a:xfrm>
              <a:prstGeom prst="line">
                <a:avLst/>
              </a:prstGeom>
            </p:spPr>
            <p:style>
              <a:lnRef idx="2">
                <a:schemeClr val="accent6"/>
              </a:lnRef>
              <a:fillRef idx="1">
                <a:schemeClr val="lt1"/>
              </a:fillRef>
              <a:effectRef idx="0">
                <a:schemeClr val="accent6"/>
              </a:effectRef>
              <a:fontRef idx="minor">
                <a:schemeClr val="dk1"/>
              </a:fontRef>
            </p:style>
          </p:cxnSp>
          <p:sp>
            <p:nvSpPr>
              <p:cNvPr id="50" name="TextBox 49"/>
              <p:cNvSpPr txBox="1"/>
              <p:nvPr/>
            </p:nvSpPr>
            <p:spPr>
              <a:xfrm>
                <a:off x="150948" y="502986"/>
                <a:ext cx="2637215" cy="26893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2066 BC – </a:t>
                </a:r>
                <a:r>
                  <a:rPr lang="en-US" sz="1600" dirty="0" smtClean="0">
                    <a:latin typeface="Optima"/>
                    <a:cs typeface="Optima"/>
                  </a:rPr>
                  <a:t>Isaac is born.</a:t>
                </a:r>
                <a:endParaRPr lang="en-US" sz="1600" dirty="0">
                  <a:latin typeface="Optima"/>
                  <a:cs typeface="Optima"/>
                </a:endParaRPr>
              </a:p>
            </p:txBody>
          </p:sp>
        </p:grpSp>
        <p:sp>
          <p:nvSpPr>
            <p:cNvPr id="48" name="TextBox 47"/>
            <p:cNvSpPr txBox="1"/>
            <p:nvPr/>
          </p:nvSpPr>
          <p:spPr>
            <a:xfrm>
              <a:off x="1789550" y="1783899"/>
              <a:ext cx="644918" cy="26517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dirty="0" smtClean="0">
                  <a:solidFill>
                    <a:srgbClr val="FFFFFF"/>
                  </a:solidFill>
                  <a:latin typeface="Optima"/>
                  <a:cs typeface="Optima"/>
                </a:rPr>
                <a:t>100</a:t>
              </a:r>
              <a:endParaRPr lang="en-US" dirty="0">
                <a:solidFill>
                  <a:srgbClr val="FFFFFF"/>
                </a:solidFill>
                <a:latin typeface="Optima"/>
                <a:cs typeface="Optima"/>
              </a:endParaRPr>
            </a:p>
          </p:txBody>
        </p:sp>
      </p:grpSp>
      <p:grpSp>
        <p:nvGrpSpPr>
          <p:cNvPr id="37" name="Group 36"/>
          <p:cNvGrpSpPr/>
          <p:nvPr/>
        </p:nvGrpSpPr>
        <p:grpSpPr>
          <a:xfrm>
            <a:off x="4489219" y="1342386"/>
            <a:ext cx="2876781" cy="1633978"/>
            <a:chOff x="1363038" y="602348"/>
            <a:chExt cx="2876781" cy="1173177"/>
          </a:xfrm>
        </p:grpSpPr>
        <p:grpSp>
          <p:nvGrpSpPr>
            <p:cNvPr id="38" name="Group 37"/>
            <p:cNvGrpSpPr/>
            <p:nvPr/>
          </p:nvGrpSpPr>
          <p:grpSpPr>
            <a:xfrm>
              <a:off x="1846963" y="602348"/>
              <a:ext cx="2392856" cy="1122205"/>
              <a:chOff x="150948" y="402524"/>
              <a:chExt cx="2392856" cy="1122205"/>
            </a:xfrm>
          </p:grpSpPr>
          <p:cxnSp>
            <p:nvCxnSpPr>
              <p:cNvPr id="40" name="Straight Connector 39"/>
              <p:cNvCxnSpPr/>
              <p:nvPr/>
            </p:nvCxnSpPr>
            <p:spPr>
              <a:xfrm>
                <a:off x="165059" y="663575"/>
                <a:ext cx="0" cy="861154"/>
              </a:xfrm>
              <a:prstGeom prst="line">
                <a:avLst/>
              </a:prstGeom>
            </p:spPr>
            <p:style>
              <a:lnRef idx="2">
                <a:schemeClr val="accent3"/>
              </a:lnRef>
              <a:fillRef idx="1">
                <a:schemeClr val="lt1"/>
              </a:fillRef>
              <a:effectRef idx="0">
                <a:schemeClr val="accent3"/>
              </a:effectRef>
              <a:fontRef idx="minor">
                <a:schemeClr val="dk1"/>
              </a:fontRef>
            </p:style>
          </p:cxnSp>
          <p:sp>
            <p:nvSpPr>
              <p:cNvPr id="41" name="TextBox 40"/>
              <p:cNvSpPr txBox="1"/>
              <p:nvPr/>
            </p:nvSpPr>
            <p:spPr>
              <a:xfrm>
                <a:off x="150948" y="402524"/>
                <a:ext cx="2392856" cy="26893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sz="1600" b="1" dirty="0" smtClean="0">
                    <a:latin typeface="Optima"/>
                    <a:cs typeface="Optima"/>
                  </a:rPr>
                  <a:t>2031 BC –</a:t>
                </a:r>
                <a:r>
                  <a:rPr lang="en-US" sz="1600" dirty="0" smtClean="0">
                    <a:latin typeface="Optima"/>
                    <a:cs typeface="Optima"/>
                  </a:rPr>
                  <a:t>Terah dies.</a:t>
                </a:r>
                <a:endParaRPr lang="en-US" sz="1600" dirty="0">
                  <a:latin typeface="Optima"/>
                  <a:cs typeface="Optima"/>
                </a:endParaRPr>
              </a:p>
            </p:txBody>
          </p:sp>
        </p:grpSp>
        <p:sp>
          <p:nvSpPr>
            <p:cNvPr id="39" name="TextBox 38"/>
            <p:cNvSpPr txBox="1"/>
            <p:nvPr/>
          </p:nvSpPr>
          <p:spPr>
            <a:xfrm>
              <a:off x="1363038" y="1510350"/>
              <a:ext cx="644918" cy="265175"/>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dirty="0" smtClean="0">
                  <a:solidFill>
                    <a:srgbClr val="FFFFFF"/>
                  </a:solidFill>
                  <a:latin typeface="Optima"/>
                  <a:cs typeface="Optima"/>
                </a:rPr>
                <a:t>135</a:t>
              </a:r>
              <a:endParaRPr lang="en-US" dirty="0">
                <a:solidFill>
                  <a:srgbClr val="FFFFFF"/>
                </a:solidFill>
                <a:latin typeface="Optima"/>
                <a:cs typeface="Optima"/>
              </a:endParaRPr>
            </a:p>
          </p:txBody>
        </p:sp>
      </p:grpSp>
      <p:grpSp>
        <p:nvGrpSpPr>
          <p:cNvPr id="43" name="Group 42"/>
          <p:cNvGrpSpPr/>
          <p:nvPr/>
        </p:nvGrpSpPr>
        <p:grpSpPr>
          <a:xfrm>
            <a:off x="5042386" y="1776312"/>
            <a:ext cx="2875432" cy="1129060"/>
            <a:chOff x="1763609" y="644066"/>
            <a:chExt cx="2619384" cy="810654"/>
          </a:xfrm>
        </p:grpSpPr>
        <p:grpSp>
          <p:nvGrpSpPr>
            <p:cNvPr id="45" name="Group 44"/>
            <p:cNvGrpSpPr/>
            <p:nvPr/>
          </p:nvGrpSpPr>
          <p:grpSpPr>
            <a:xfrm>
              <a:off x="1841761" y="644066"/>
              <a:ext cx="2541232" cy="810654"/>
              <a:chOff x="145746" y="444242"/>
              <a:chExt cx="2541232" cy="810654"/>
            </a:xfrm>
          </p:grpSpPr>
          <p:cxnSp>
            <p:nvCxnSpPr>
              <p:cNvPr id="54" name="Straight Connector 53"/>
              <p:cNvCxnSpPr/>
              <p:nvPr/>
            </p:nvCxnSpPr>
            <p:spPr>
              <a:xfrm>
                <a:off x="145746" y="716180"/>
                <a:ext cx="0" cy="538716"/>
              </a:xfrm>
              <a:prstGeom prst="line">
                <a:avLst/>
              </a:prstGeom>
            </p:spPr>
            <p:style>
              <a:lnRef idx="2">
                <a:schemeClr val="accent6">
                  <a:shade val="50000"/>
                </a:schemeClr>
              </a:lnRef>
              <a:fillRef idx="1">
                <a:schemeClr val="accent6"/>
              </a:fillRef>
              <a:effectRef idx="0">
                <a:schemeClr val="accent6"/>
              </a:effectRef>
              <a:fontRef idx="minor">
                <a:schemeClr val="lt1"/>
              </a:fontRef>
            </p:style>
          </p:cxnSp>
          <p:sp>
            <p:nvSpPr>
              <p:cNvPr id="55" name="TextBox 54"/>
              <p:cNvSpPr txBox="1"/>
              <p:nvPr/>
            </p:nvSpPr>
            <p:spPr>
              <a:xfrm>
                <a:off x="150946" y="444242"/>
                <a:ext cx="2536032" cy="46453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2029 BC – </a:t>
                </a:r>
                <a:r>
                  <a:rPr lang="en-US" sz="1600" dirty="0" smtClean="0">
                    <a:latin typeface="Optima"/>
                    <a:cs typeface="Optima"/>
                  </a:rPr>
                  <a:t>Sarah dies. Abraham </a:t>
                </a:r>
                <a:r>
                  <a:rPr lang="en-US" sz="1600" dirty="0">
                    <a:latin typeface="Optima"/>
                    <a:cs typeface="Optima"/>
                  </a:rPr>
                  <a:t>moves to Hebron</a:t>
                </a:r>
                <a:r>
                  <a:rPr lang="en-US" sz="1600" dirty="0" smtClean="0">
                    <a:latin typeface="Optima"/>
                    <a:cs typeface="Optima"/>
                  </a:rPr>
                  <a:t>.</a:t>
                </a:r>
                <a:endParaRPr lang="en-US" sz="1600" dirty="0">
                  <a:latin typeface="Optima"/>
                  <a:cs typeface="Optima"/>
                </a:endParaRPr>
              </a:p>
            </p:txBody>
          </p:sp>
        </p:grpSp>
        <p:sp>
          <p:nvSpPr>
            <p:cNvPr id="51" name="TextBox 50"/>
            <p:cNvSpPr txBox="1"/>
            <p:nvPr/>
          </p:nvSpPr>
          <p:spPr>
            <a:xfrm>
              <a:off x="1763609" y="1116412"/>
              <a:ext cx="686548" cy="293387"/>
            </a:xfrm>
            <a:prstGeom prst="round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dirty="0" smtClean="0">
                  <a:solidFill>
                    <a:srgbClr val="FFFFFF"/>
                  </a:solidFill>
                  <a:latin typeface="Optima"/>
                  <a:cs typeface="Optima"/>
                </a:rPr>
                <a:t>137</a:t>
              </a:r>
              <a:endParaRPr lang="en-US" dirty="0">
                <a:solidFill>
                  <a:srgbClr val="FFFFFF"/>
                </a:solidFill>
                <a:latin typeface="Optima"/>
                <a:cs typeface="Optima"/>
              </a:endParaRPr>
            </a:p>
          </p:txBody>
        </p:sp>
      </p:grpSp>
      <p:cxnSp>
        <p:nvCxnSpPr>
          <p:cNvPr id="9" name="Straight Connector 8"/>
          <p:cNvCxnSpPr/>
          <p:nvPr/>
        </p:nvCxnSpPr>
        <p:spPr>
          <a:xfrm>
            <a:off x="457200" y="2392917"/>
            <a:ext cx="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237595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wipe(down)">
                                      <p:cBhvr>
                                        <p:cTn id="1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Group 52"/>
          <p:cNvGrpSpPr/>
          <p:nvPr/>
        </p:nvGrpSpPr>
        <p:grpSpPr>
          <a:xfrm>
            <a:off x="371441" y="2583643"/>
            <a:ext cx="1925536" cy="1824118"/>
            <a:chOff x="353597" y="2610663"/>
            <a:chExt cx="1632193" cy="1824118"/>
          </a:xfrm>
        </p:grpSpPr>
        <p:sp>
          <p:nvSpPr>
            <p:cNvPr id="15" name="TextBox 14"/>
            <p:cNvSpPr txBox="1"/>
            <p:nvPr/>
          </p:nvSpPr>
          <p:spPr>
            <a:xfrm>
              <a:off x="353597" y="2610663"/>
              <a:ext cx="320081" cy="397907"/>
            </a:xfrm>
            <a:prstGeom prst="round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dirty="0" smtClean="0">
                  <a:solidFill>
                    <a:srgbClr val="FFFFFF"/>
                  </a:solidFill>
                  <a:latin typeface="Optima"/>
                  <a:cs typeface="Optima"/>
                </a:rPr>
                <a:t>0</a:t>
              </a:r>
              <a:endParaRPr lang="en-US" dirty="0">
                <a:solidFill>
                  <a:srgbClr val="FFFFFF"/>
                </a:solidFill>
                <a:latin typeface="Optima"/>
                <a:cs typeface="Optima"/>
              </a:endParaRPr>
            </a:p>
          </p:txBody>
        </p:sp>
        <p:grpSp>
          <p:nvGrpSpPr>
            <p:cNvPr id="14" name="Group 13"/>
            <p:cNvGrpSpPr/>
            <p:nvPr/>
          </p:nvGrpSpPr>
          <p:grpSpPr>
            <a:xfrm>
              <a:off x="439581" y="3151950"/>
              <a:ext cx="1546209" cy="1282831"/>
              <a:chOff x="433527" y="1757072"/>
              <a:chExt cx="1546209" cy="1282831"/>
            </a:xfrm>
          </p:grpSpPr>
          <p:cxnSp>
            <p:nvCxnSpPr>
              <p:cNvPr id="11" name="Straight Connector 10"/>
              <p:cNvCxnSpPr>
                <a:stCxn id="3" idx="1"/>
                <a:endCxn id="6" idx="1"/>
              </p:cNvCxnSpPr>
              <p:nvPr/>
            </p:nvCxnSpPr>
            <p:spPr>
              <a:xfrm>
                <a:off x="433527" y="1757072"/>
                <a:ext cx="23673" cy="959338"/>
              </a:xfrm>
              <a:prstGeom prst="line">
                <a:avLst/>
              </a:prstGeom>
            </p:spPr>
            <p:style>
              <a:lnRef idx="2">
                <a:schemeClr val="accent6">
                  <a:shade val="50000"/>
                </a:schemeClr>
              </a:lnRef>
              <a:fillRef idx="1">
                <a:schemeClr val="accent6"/>
              </a:fillRef>
              <a:effectRef idx="0">
                <a:schemeClr val="accent6"/>
              </a:effectRef>
              <a:fontRef idx="minor">
                <a:schemeClr val="lt1"/>
              </a:fontRef>
            </p:style>
          </p:cxnSp>
          <p:sp>
            <p:nvSpPr>
              <p:cNvPr id="6" name="TextBox 5"/>
              <p:cNvSpPr txBox="1"/>
              <p:nvPr/>
            </p:nvSpPr>
            <p:spPr>
              <a:xfrm>
                <a:off x="457200" y="2392917"/>
                <a:ext cx="1522536" cy="64698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2166 BC</a:t>
                </a:r>
              </a:p>
              <a:p>
                <a:r>
                  <a:rPr lang="en-US" sz="1600" dirty="0" smtClean="0">
                    <a:latin typeface="Optima"/>
                    <a:cs typeface="Optima"/>
                  </a:rPr>
                  <a:t>Abraham’s Birth.</a:t>
                </a:r>
                <a:endParaRPr lang="en-US" sz="1600" dirty="0">
                  <a:latin typeface="Optima"/>
                  <a:cs typeface="Optima"/>
                </a:endParaRPr>
              </a:p>
            </p:txBody>
          </p:sp>
        </p:grpSp>
        <p:cxnSp>
          <p:nvCxnSpPr>
            <p:cNvPr id="44" name="Straight Connector 43"/>
            <p:cNvCxnSpPr/>
            <p:nvPr/>
          </p:nvCxnSpPr>
          <p:spPr>
            <a:xfrm flipH="1">
              <a:off x="466794" y="3324765"/>
              <a:ext cx="2" cy="761216"/>
            </a:xfrm>
            <a:prstGeom prst="line">
              <a:avLst/>
            </a:prstGeom>
          </p:spPr>
          <p:style>
            <a:lnRef idx="2">
              <a:schemeClr val="accent6">
                <a:shade val="50000"/>
              </a:schemeClr>
            </a:lnRef>
            <a:fillRef idx="1">
              <a:schemeClr val="accent6"/>
            </a:fillRef>
            <a:effectRef idx="0">
              <a:schemeClr val="accent6"/>
            </a:effectRef>
            <a:fontRef idx="minor">
              <a:schemeClr val="lt1"/>
            </a:fontRef>
          </p:style>
        </p:cxnSp>
      </p:grpSp>
      <p:sp>
        <p:nvSpPr>
          <p:cNvPr id="3" name="Content Placeholder 2"/>
          <p:cNvSpPr>
            <a:spLocks noGrp="1"/>
          </p:cNvSpPr>
          <p:nvPr>
            <p:ph idx="1"/>
          </p:nvPr>
        </p:nvSpPr>
        <p:spPr>
          <a:xfrm>
            <a:off x="472878" y="2726467"/>
            <a:ext cx="8229600" cy="796925"/>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a:normAutofit fontScale="92500" lnSpcReduction="20000"/>
          </a:bodyPr>
          <a:lstStyle/>
          <a:p>
            <a:pPr marL="0" indent="0" algn="ctr">
              <a:buNone/>
            </a:pPr>
            <a:r>
              <a:rPr lang="en-US" b="1" dirty="0" smtClean="0">
                <a:solidFill>
                  <a:schemeClr val="tx1"/>
                </a:solidFill>
                <a:latin typeface="Optima"/>
                <a:cs typeface="Optima"/>
              </a:rPr>
              <a:t>ABRAHAM’S LIFE TIMELINE IN YEARS</a:t>
            </a:r>
            <a:endParaRPr lang="en-US" b="1" dirty="0">
              <a:solidFill>
                <a:schemeClr val="tx1"/>
              </a:solidFill>
              <a:latin typeface="Optima"/>
              <a:cs typeface="Optima"/>
            </a:endParaRPr>
          </a:p>
        </p:txBody>
      </p:sp>
      <p:grpSp>
        <p:nvGrpSpPr>
          <p:cNvPr id="52" name="Group 51"/>
          <p:cNvGrpSpPr/>
          <p:nvPr/>
        </p:nvGrpSpPr>
        <p:grpSpPr>
          <a:xfrm>
            <a:off x="2780152" y="2607690"/>
            <a:ext cx="3417448" cy="3962123"/>
            <a:chOff x="2159268" y="2607690"/>
            <a:chExt cx="3417448" cy="3962123"/>
          </a:xfrm>
        </p:grpSpPr>
        <p:grpSp>
          <p:nvGrpSpPr>
            <p:cNvPr id="27" name="Group 26"/>
            <p:cNvGrpSpPr/>
            <p:nvPr/>
          </p:nvGrpSpPr>
          <p:grpSpPr>
            <a:xfrm>
              <a:off x="3020597" y="2607690"/>
              <a:ext cx="2556119" cy="3962123"/>
              <a:chOff x="1934255" y="1443743"/>
              <a:chExt cx="2556119" cy="3962123"/>
            </a:xfrm>
          </p:grpSpPr>
          <p:grpSp>
            <p:nvGrpSpPr>
              <p:cNvPr id="28" name="Group 27"/>
              <p:cNvGrpSpPr/>
              <p:nvPr/>
            </p:nvGrpSpPr>
            <p:grpSpPr>
              <a:xfrm>
                <a:off x="2153214" y="2193426"/>
                <a:ext cx="2337160" cy="3212440"/>
                <a:chOff x="457199" y="1993602"/>
                <a:chExt cx="2337160" cy="3212440"/>
              </a:xfrm>
            </p:grpSpPr>
            <p:cxnSp>
              <p:nvCxnSpPr>
                <p:cNvPr id="30" name="Straight Connector 29"/>
                <p:cNvCxnSpPr/>
                <p:nvPr/>
              </p:nvCxnSpPr>
              <p:spPr>
                <a:xfrm>
                  <a:off x="457199" y="1993602"/>
                  <a:ext cx="0" cy="2905419"/>
                </a:xfrm>
                <a:prstGeom prst="line">
                  <a:avLst/>
                </a:prstGeom>
              </p:spPr>
              <p:style>
                <a:lnRef idx="2">
                  <a:schemeClr val="accent3"/>
                </a:lnRef>
                <a:fillRef idx="0">
                  <a:schemeClr val="accent3"/>
                </a:fillRef>
                <a:effectRef idx="1">
                  <a:schemeClr val="accent3"/>
                </a:effectRef>
                <a:fontRef idx="minor">
                  <a:schemeClr val="tx1"/>
                </a:fontRef>
              </p:style>
            </p:cxnSp>
            <p:sp>
              <p:nvSpPr>
                <p:cNvPr id="31" name="TextBox 30"/>
                <p:cNvSpPr txBox="1"/>
                <p:nvPr/>
              </p:nvSpPr>
              <p:spPr>
                <a:xfrm>
                  <a:off x="457199" y="4014226"/>
                  <a:ext cx="2337160" cy="1191816"/>
                </a:xfrm>
                <a:prstGeom prst="roundRect">
                  <a:avLst/>
                </a:prstGeom>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sz="1600" b="1" dirty="0" smtClean="0">
                      <a:latin typeface="Optima"/>
                      <a:cs typeface="Optima"/>
                    </a:rPr>
                    <a:t>2067 BC </a:t>
                  </a:r>
                </a:p>
                <a:p>
                  <a:r>
                    <a:rPr lang="en-US" sz="1600" dirty="0" smtClean="0">
                      <a:latin typeface="Optima"/>
                      <a:cs typeface="Optima"/>
                    </a:rPr>
                    <a:t>Covenant made. </a:t>
                  </a:r>
                </a:p>
                <a:p>
                  <a:r>
                    <a:rPr lang="en-US" sz="1600" dirty="0" smtClean="0">
                      <a:latin typeface="Optima"/>
                      <a:cs typeface="Optima"/>
                    </a:rPr>
                    <a:t>Isaac promised.</a:t>
                  </a:r>
                </a:p>
                <a:p>
                  <a:r>
                    <a:rPr lang="en-US" sz="1600" dirty="0" smtClean="0">
                      <a:latin typeface="Optima"/>
                      <a:cs typeface="Optima"/>
                    </a:rPr>
                    <a:t>Ishmael circumcised. </a:t>
                  </a:r>
                  <a:endParaRPr lang="en-US" sz="1600" dirty="0">
                    <a:latin typeface="Optima"/>
                    <a:cs typeface="Optima"/>
                  </a:endParaRPr>
                </a:p>
              </p:txBody>
            </p:sp>
          </p:grpSp>
          <p:sp>
            <p:nvSpPr>
              <p:cNvPr id="29" name="TextBox 28"/>
              <p:cNvSpPr txBox="1"/>
              <p:nvPr/>
            </p:nvSpPr>
            <p:spPr>
              <a:xfrm>
                <a:off x="1934255" y="1443743"/>
                <a:ext cx="525485" cy="369332"/>
              </a:xfrm>
              <a:prstGeom prst="rect">
                <a:avLst/>
              </a:prstGeom>
              <a:noFill/>
            </p:spPr>
            <p:txBody>
              <a:bodyPr wrap="square" rtlCol="0">
                <a:spAutoFit/>
              </a:bodyPr>
              <a:lstStyle/>
              <a:p>
                <a:r>
                  <a:rPr lang="en-US" dirty="0" smtClean="0">
                    <a:solidFill>
                      <a:srgbClr val="FFFFFF"/>
                    </a:solidFill>
                    <a:latin typeface="Optima"/>
                    <a:cs typeface="Optima"/>
                  </a:rPr>
                  <a:t>99</a:t>
                </a:r>
                <a:endParaRPr lang="en-US" dirty="0">
                  <a:solidFill>
                    <a:srgbClr val="FFFFFF"/>
                  </a:solidFill>
                  <a:latin typeface="Optima"/>
                  <a:cs typeface="Optima"/>
                </a:endParaRPr>
              </a:p>
            </p:txBody>
          </p:sp>
        </p:grpSp>
        <p:grpSp>
          <p:nvGrpSpPr>
            <p:cNvPr id="16" name="Group 15"/>
            <p:cNvGrpSpPr/>
            <p:nvPr/>
          </p:nvGrpSpPr>
          <p:grpSpPr>
            <a:xfrm>
              <a:off x="2578683" y="2617378"/>
              <a:ext cx="2059727" cy="2611757"/>
              <a:chOff x="1934255" y="1443743"/>
              <a:chExt cx="2059727" cy="2611757"/>
            </a:xfrm>
          </p:grpSpPr>
          <p:grpSp>
            <p:nvGrpSpPr>
              <p:cNvPr id="23" name="Group 22"/>
              <p:cNvGrpSpPr/>
              <p:nvPr/>
            </p:nvGrpSpPr>
            <p:grpSpPr>
              <a:xfrm>
                <a:off x="2153213" y="2165676"/>
                <a:ext cx="1840769" cy="1889824"/>
                <a:chOff x="457198" y="1965852"/>
                <a:chExt cx="1840769" cy="1889824"/>
              </a:xfrm>
            </p:grpSpPr>
            <p:cxnSp>
              <p:nvCxnSpPr>
                <p:cNvPr id="26" name="Straight Connector 25"/>
                <p:cNvCxnSpPr/>
                <p:nvPr/>
              </p:nvCxnSpPr>
              <p:spPr>
                <a:xfrm flipH="1">
                  <a:off x="457198" y="1965852"/>
                  <a:ext cx="2" cy="1616694"/>
                </a:xfrm>
                <a:prstGeom prst="line">
                  <a:avLst/>
                </a:prstGeom>
              </p:spPr>
              <p:style>
                <a:lnRef idx="2">
                  <a:schemeClr val="accent6"/>
                </a:lnRef>
                <a:fillRef idx="0">
                  <a:schemeClr val="accent6"/>
                </a:fillRef>
                <a:effectRef idx="1">
                  <a:schemeClr val="accent6"/>
                </a:effectRef>
                <a:fontRef idx="minor">
                  <a:schemeClr val="tx1"/>
                </a:fontRef>
              </p:style>
            </p:cxnSp>
            <p:sp>
              <p:nvSpPr>
                <p:cNvPr id="25" name="TextBox 24"/>
                <p:cNvSpPr txBox="1"/>
                <p:nvPr/>
              </p:nvSpPr>
              <p:spPr>
                <a:xfrm>
                  <a:off x="457198" y="3208690"/>
                  <a:ext cx="1840769" cy="64698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2080 BC </a:t>
                  </a:r>
                </a:p>
                <a:p>
                  <a:r>
                    <a:rPr lang="en-US" sz="1600" dirty="0" smtClean="0">
                      <a:latin typeface="Optima"/>
                      <a:cs typeface="Optima"/>
                    </a:rPr>
                    <a:t>Ishmael is born. </a:t>
                  </a:r>
                  <a:endParaRPr lang="en-US" sz="1600" dirty="0">
                    <a:latin typeface="Optima"/>
                    <a:cs typeface="Optima"/>
                  </a:endParaRPr>
                </a:p>
              </p:txBody>
            </p:sp>
          </p:grpSp>
          <p:sp>
            <p:nvSpPr>
              <p:cNvPr id="24" name="TextBox 23"/>
              <p:cNvSpPr txBox="1"/>
              <p:nvPr/>
            </p:nvSpPr>
            <p:spPr>
              <a:xfrm>
                <a:off x="1934255" y="1443743"/>
                <a:ext cx="525485" cy="369332"/>
              </a:xfrm>
              <a:prstGeom prst="rect">
                <a:avLst/>
              </a:prstGeom>
              <a:noFill/>
            </p:spPr>
            <p:txBody>
              <a:bodyPr wrap="square" rtlCol="0">
                <a:spAutoFit/>
              </a:bodyPr>
              <a:lstStyle/>
              <a:p>
                <a:r>
                  <a:rPr lang="en-US" dirty="0" smtClean="0">
                    <a:solidFill>
                      <a:srgbClr val="FFFFFF"/>
                    </a:solidFill>
                    <a:latin typeface="Optima"/>
                    <a:cs typeface="Optima"/>
                  </a:rPr>
                  <a:t>86</a:t>
                </a:r>
                <a:endParaRPr lang="en-US" dirty="0">
                  <a:solidFill>
                    <a:srgbClr val="FFFFFF"/>
                  </a:solidFill>
                  <a:latin typeface="Optima"/>
                  <a:cs typeface="Optima"/>
                </a:endParaRPr>
              </a:p>
            </p:txBody>
          </p:sp>
        </p:grpSp>
        <p:grpSp>
          <p:nvGrpSpPr>
            <p:cNvPr id="21" name="Group 20"/>
            <p:cNvGrpSpPr/>
            <p:nvPr/>
          </p:nvGrpSpPr>
          <p:grpSpPr>
            <a:xfrm>
              <a:off x="2159268" y="2617365"/>
              <a:ext cx="2660591" cy="1825044"/>
              <a:chOff x="1934255" y="1429632"/>
              <a:chExt cx="2660591" cy="1825044"/>
            </a:xfrm>
          </p:grpSpPr>
          <p:grpSp>
            <p:nvGrpSpPr>
              <p:cNvPr id="17" name="Group 16"/>
              <p:cNvGrpSpPr/>
              <p:nvPr/>
            </p:nvGrpSpPr>
            <p:grpSpPr>
              <a:xfrm>
                <a:off x="2063568" y="2169640"/>
                <a:ext cx="2531278" cy="1085036"/>
                <a:chOff x="367553" y="1969816"/>
                <a:chExt cx="2531278" cy="1085036"/>
              </a:xfrm>
            </p:grpSpPr>
            <p:cxnSp>
              <p:nvCxnSpPr>
                <p:cNvPr id="19" name="Straight Connector 18"/>
                <p:cNvCxnSpPr/>
                <p:nvPr/>
              </p:nvCxnSpPr>
              <p:spPr>
                <a:xfrm flipH="1">
                  <a:off x="367554" y="1969816"/>
                  <a:ext cx="2" cy="948828"/>
                </a:xfrm>
                <a:prstGeom prst="line">
                  <a:avLst/>
                </a:prstGeom>
              </p:spPr>
              <p:style>
                <a:lnRef idx="2">
                  <a:schemeClr val="accent3"/>
                </a:lnRef>
                <a:fillRef idx="0">
                  <a:schemeClr val="accent3"/>
                </a:fillRef>
                <a:effectRef idx="1">
                  <a:schemeClr val="accent3"/>
                </a:effectRef>
                <a:fontRef idx="minor">
                  <a:schemeClr val="tx1"/>
                </a:fontRef>
              </p:style>
            </p:cxnSp>
            <p:sp>
              <p:nvSpPr>
                <p:cNvPr id="18" name="TextBox 17"/>
                <p:cNvSpPr txBox="1"/>
                <p:nvPr/>
              </p:nvSpPr>
              <p:spPr>
                <a:xfrm>
                  <a:off x="367553" y="2407866"/>
                  <a:ext cx="2531278" cy="64698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sz="1600" b="1" dirty="0" smtClean="0">
                      <a:latin typeface="Optima"/>
                      <a:cs typeface="Optima"/>
                    </a:rPr>
                    <a:t>2091 BC </a:t>
                  </a:r>
                </a:p>
                <a:p>
                  <a:r>
                    <a:rPr lang="en-US" sz="1600" dirty="0" smtClean="0">
                      <a:latin typeface="Optima"/>
                      <a:cs typeface="Optima"/>
                    </a:rPr>
                    <a:t>Abraham leaves Haran.</a:t>
                  </a:r>
                  <a:endParaRPr lang="en-US" sz="1600" dirty="0">
                    <a:latin typeface="Optima"/>
                    <a:cs typeface="Optima"/>
                  </a:endParaRPr>
                </a:p>
              </p:txBody>
            </p:sp>
          </p:grpSp>
          <p:sp>
            <p:nvSpPr>
              <p:cNvPr id="20" name="TextBox 19"/>
              <p:cNvSpPr txBox="1"/>
              <p:nvPr/>
            </p:nvSpPr>
            <p:spPr>
              <a:xfrm>
                <a:off x="1934255" y="1429632"/>
                <a:ext cx="525485" cy="369332"/>
              </a:xfrm>
              <a:prstGeom prst="rect">
                <a:avLst/>
              </a:prstGeom>
              <a:noFill/>
            </p:spPr>
            <p:txBody>
              <a:bodyPr wrap="square" rtlCol="0">
                <a:spAutoFit/>
              </a:bodyPr>
              <a:lstStyle/>
              <a:p>
                <a:r>
                  <a:rPr lang="en-US" dirty="0" smtClean="0">
                    <a:solidFill>
                      <a:srgbClr val="FFFFFF"/>
                    </a:solidFill>
                    <a:latin typeface="Optima"/>
                    <a:cs typeface="Optima"/>
                  </a:rPr>
                  <a:t>75</a:t>
                </a:r>
                <a:endParaRPr lang="en-US" dirty="0">
                  <a:solidFill>
                    <a:srgbClr val="FFFFFF"/>
                  </a:solidFill>
                  <a:latin typeface="Optima"/>
                  <a:cs typeface="Optima"/>
                </a:endParaRPr>
              </a:p>
            </p:txBody>
          </p:sp>
        </p:grpSp>
      </p:grpSp>
      <p:grpSp>
        <p:nvGrpSpPr>
          <p:cNvPr id="46" name="Group 45"/>
          <p:cNvGrpSpPr/>
          <p:nvPr/>
        </p:nvGrpSpPr>
        <p:grpSpPr>
          <a:xfrm>
            <a:off x="3941512" y="916132"/>
            <a:ext cx="2694628" cy="1989240"/>
            <a:chOff x="1789550" y="702810"/>
            <a:chExt cx="2694628" cy="1428247"/>
          </a:xfrm>
        </p:grpSpPr>
        <p:grpSp>
          <p:nvGrpSpPr>
            <p:cNvPr id="47" name="Group 46"/>
            <p:cNvGrpSpPr/>
            <p:nvPr/>
          </p:nvGrpSpPr>
          <p:grpSpPr>
            <a:xfrm>
              <a:off x="1846963" y="702810"/>
              <a:ext cx="2637215" cy="1428247"/>
              <a:chOff x="150948" y="502986"/>
              <a:chExt cx="2637215" cy="1428247"/>
            </a:xfrm>
          </p:grpSpPr>
          <p:cxnSp>
            <p:nvCxnSpPr>
              <p:cNvPr id="49" name="Straight Connector 48"/>
              <p:cNvCxnSpPr/>
              <p:nvPr/>
            </p:nvCxnSpPr>
            <p:spPr>
              <a:xfrm>
                <a:off x="165060" y="744513"/>
                <a:ext cx="0" cy="1186720"/>
              </a:xfrm>
              <a:prstGeom prst="line">
                <a:avLst/>
              </a:prstGeom>
            </p:spPr>
            <p:style>
              <a:lnRef idx="2">
                <a:schemeClr val="accent6"/>
              </a:lnRef>
              <a:fillRef idx="1">
                <a:schemeClr val="lt1"/>
              </a:fillRef>
              <a:effectRef idx="0">
                <a:schemeClr val="accent6"/>
              </a:effectRef>
              <a:fontRef idx="minor">
                <a:schemeClr val="dk1"/>
              </a:fontRef>
            </p:style>
          </p:cxnSp>
          <p:sp>
            <p:nvSpPr>
              <p:cNvPr id="50" name="TextBox 49"/>
              <p:cNvSpPr txBox="1"/>
              <p:nvPr/>
            </p:nvSpPr>
            <p:spPr>
              <a:xfrm>
                <a:off x="150948" y="502986"/>
                <a:ext cx="2637215" cy="26893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2066 BC – </a:t>
                </a:r>
                <a:r>
                  <a:rPr lang="en-US" sz="1600" dirty="0" smtClean="0">
                    <a:latin typeface="Optima"/>
                    <a:cs typeface="Optima"/>
                  </a:rPr>
                  <a:t>Isaac is born.</a:t>
                </a:r>
                <a:endParaRPr lang="en-US" sz="1600" dirty="0">
                  <a:latin typeface="Optima"/>
                  <a:cs typeface="Optima"/>
                </a:endParaRPr>
              </a:p>
            </p:txBody>
          </p:sp>
        </p:grpSp>
        <p:sp>
          <p:nvSpPr>
            <p:cNvPr id="48" name="TextBox 47"/>
            <p:cNvSpPr txBox="1"/>
            <p:nvPr/>
          </p:nvSpPr>
          <p:spPr>
            <a:xfrm>
              <a:off x="1789550" y="1783899"/>
              <a:ext cx="644918" cy="26517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dirty="0" smtClean="0">
                  <a:solidFill>
                    <a:srgbClr val="FFFFFF"/>
                  </a:solidFill>
                  <a:latin typeface="Optima"/>
                  <a:cs typeface="Optima"/>
                </a:rPr>
                <a:t>100</a:t>
              </a:r>
              <a:endParaRPr lang="en-US" dirty="0">
                <a:solidFill>
                  <a:srgbClr val="FFFFFF"/>
                </a:solidFill>
                <a:latin typeface="Optima"/>
                <a:cs typeface="Optima"/>
              </a:endParaRPr>
            </a:p>
          </p:txBody>
        </p:sp>
      </p:grpSp>
      <p:grpSp>
        <p:nvGrpSpPr>
          <p:cNvPr id="37" name="Group 36"/>
          <p:cNvGrpSpPr/>
          <p:nvPr/>
        </p:nvGrpSpPr>
        <p:grpSpPr>
          <a:xfrm>
            <a:off x="4489219" y="1342386"/>
            <a:ext cx="2876781" cy="1633978"/>
            <a:chOff x="1363038" y="602348"/>
            <a:chExt cx="2876781" cy="1173177"/>
          </a:xfrm>
        </p:grpSpPr>
        <p:grpSp>
          <p:nvGrpSpPr>
            <p:cNvPr id="38" name="Group 37"/>
            <p:cNvGrpSpPr/>
            <p:nvPr/>
          </p:nvGrpSpPr>
          <p:grpSpPr>
            <a:xfrm>
              <a:off x="1846963" y="602348"/>
              <a:ext cx="2392856" cy="1122205"/>
              <a:chOff x="150948" y="402524"/>
              <a:chExt cx="2392856" cy="1122205"/>
            </a:xfrm>
          </p:grpSpPr>
          <p:cxnSp>
            <p:nvCxnSpPr>
              <p:cNvPr id="40" name="Straight Connector 39"/>
              <p:cNvCxnSpPr/>
              <p:nvPr/>
            </p:nvCxnSpPr>
            <p:spPr>
              <a:xfrm>
                <a:off x="165059" y="663575"/>
                <a:ext cx="0" cy="861154"/>
              </a:xfrm>
              <a:prstGeom prst="line">
                <a:avLst/>
              </a:prstGeom>
            </p:spPr>
            <p:style>
              <a:lnRef idx="2">
                <a:schemeClr val="accent3"/>
              </a:lnRef>
              <a:fillRef idx="1">
                <a:schemeClr val="lt1"/>
              </a:fillRef>
              <a:effectRef idx="0">
                <a:schemeClr val="accent3"/>
              </a:effectRef>
              <a:fontRef idx="minor">
                <a:schemeClr val="dk1"/>
              </a:fontRef>
            </p:style>
          </p:cxnSp>
          <p:sp>
            <p:nvSpPr>
              <p:cNvPr id="41" name="TextBox 40"/>
              <p:cNvSpPr txBox="1"/>
              <p:nvPr/>
            </p:nvSpPr>
            <p:spPr>
              <a:xfrm>
                <a:off x="150948" y="402524"/>
                <a:ext cx="2392856" cy="26893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sz="1600" b="1" dirty="0" smtClean="0">
                    <a:latin typeface="Optima"/>
                    <a:cs typeface="Optima"/>
                  </a:rPr>
                  <a:t>2031 BC –</a:t>
                </a:r>
                <a:r>
                  <a:rPr lang="en-US" sz="1600" dirty="0" smtClean="0">
                    <a:latin typeface="Optima"/>
                    <a:cs typeface="Optima"/>
                  </a:rPr>
                  <a:t>Terah dies.</a:t>
                </a:r>
                <a:endParaRPr lang="en-US" sz="1600" dirty="0">
                  <a:latin typeface="Optima"/>
                  <a:cs typeface="Optima"/>
                </a:endParaRPr>
              </a:p>
            </p:txBody>
          </p:sp>
        </p:grpSp>
        <p:sp>
          <p:nvSpPr>
            <p:cNvPr id="39" name="TextBox 38"/>
            <p:cNvSpPr txBox="1"/>
            <p:nvPr/>
          </p:nvSpPr>
          <p:spPr>
            <a:xfrm>
              <a:off x="1363038" y="1510350"/>
              <a:ext cx="644918" cy="265175"/>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dirty="0" smtClean="0">
                  <a:solidFill>
                    <a:srgbClr val="FFFFFF"/>
                  </a:solidFill>
                  <a:latin typeface="Optima"/>
                  <a:cs typeface="Optima"/>
                </a:rPr>
                <a:t>135</a:t>
              </a:r>
              <a:endParaRPr lang="en-US" dirty="0">
                <a:solidFill>
                  <a:srgbClr val="FFFFFF"/>
                </a:solidFill>
                <a:latin typeface="Optima"/>
                <a:cs typeface="Optima"/>
              </a:endParaRPr>
            </a:p>
          </p:txBody>
        </p:sp>
      </p:grpSp>
      <p:cxnSp>
        <p:nvCxnSpPr>
          <p:cNvPr id="9" name="Straight Connector 8"/>
          <p:cNvCxnSpPr/>
          <p:nvPr/>
        </p:nvCxnSpPr>
        <p:spPr>
          <a:xfrm>
            <a:off x="457200" y="2392917"/>
            <a:ext cx="0" cy="0"/>
          </a:xfrm>
          <a:prstGeom prst="line">
            <a:avLst/>
          </a:prstGeom>
        </p:spPr>
        <p:style>
          <a:lnRef idx="2">
            <a:schemeClr val="accent1"/>
          </a:lnRef>
          <a:fillRef idx="0">
            <a:schemeClr val="accent1"/>
          </a:fillRef>
          <a:effectRef idx="1">
            <a:schemeClr val="accent1"/>
          </a:effectRef>
          <a:fontRef idx="minor">
            <a:schemeClr val="tx1"/>
          </a:fontRef>
        </p:style>
      </p:cxnSp>
      <p:sp>
        <p:nvSpPr>
          <p:cNvPr id="42" name="Rectangle 41"/>
          <p:cNvSpPr/>
          <p:nvPr/>
        </p:nvSpPr>
        <p:spPr>
          <a:xfrm>
            <a:off x="463255" y="447182"/>
            <a:ext cx="3261797" cy="1815882"/>
          </a:xfrm>
          <a:prstGeom prst="rect">
            <a:avLst/>
          </a:prstGeom>
        </p:spPr>
        <p:txBody>
          <a:bodyPr wrap="square">
            <a:spAutoFit/>
          </a:bodyPr>
          <a:lstStyle/>
          <a:p>
            <a:pPr algn="ctr"/>
            <a:r>
              <a:rPr lang="en-US" sz="1600" i="1" dirty="0"/>
              <a:t>This is the genealogy of Isaac, Abraham’s son. Abraham begot Isaac. </a:t>
            </a:r>
            <a:r>
              <a:rPr lang="en-US" sz="1600" b="1" i="1" baseline="30000" dirty="0"/>
              <a:t>20 </a:t>
            </a:r>
            <a:r>
              <a:rPr lang="en-US" sz="1600" i="1" dirty="0"/>
              <a:t>Isaac was </a:t>
            </a:r>
            <a:r>
              <a:rPr lang="en-US" sz="1600" b="1" i="1" dirty="0">
                <a:solidFill>
                  <a:srgbClr val="9C5B14"/>
                </a:solidFill>
              </a:rPr>
              <a:t>forty years old </a:t>
            </a:r>
            <a:r>
              <a:rPr lang="en-US" sz="1600" i="1" dirty="0"/>
              <a:t>when he took Rebekah as wife, the daughter of Bethuel the Syrian of Padan Aram, the sister of Laban the Syrian</a:t>
            </a:r>
            <a:r>
              <a:rPr lang="en-US" sz="1600" i="1" dirty="0" smtClean="0"/>
              <a:t>. Genesis 25:19-20 (NKJV)</a:t>
            </a:r>
            <a:endParaRPr lang="en-US" sz="1600" i="1" dirty="0"/>
          </a:p>
        </p:txBody>
      </p:sp>
      <p:grpSp>
        <p:nvGrpSpPr>
          <p:cNvPr id="56" name="Group 55"/>
          <p:cNvGrpSpPr/>
          <p:nvPr/>
        </p:nvGrpSpPr>
        <p:grpSpPr>
          <a:xfrm>
            <a:off x="5440743" y="2611788"/>
            <a:ext cx="2641265" cy="1825044"/>
            <a:chOff x="5332647" y="2611788"/>
            <a:chExt cx="2641265" cy="1825044"/>
          </a:xfrm>
        </p:grpSpPr>
        <p:cxnSp>
          <p:nvCxnSpPr>
            <p:cNvPr id="57" name="Straight Connector 56"/>
            <p:cNvCxnSpPr/>
            <p:nvPr/>
          </p:nvCxnSpPr>
          <p:spPr>
            <a:xfrm flipH="1">
              <a:off x="5493446" y="3351796"/>
              <a:ext cx="2" cy="795595"/>
            </a:xfrm>
            <a:prstGeom prst="line">
              <a:avLst/>
            </a:prstGeom>
          </p:spPr>
          <p:style>
            <a:lnRef idx="2">
              <a:schemeClr val="accent6"/>
            </a:lnRef>
            <a:fillRef idx="0">
              <a:schemeClr val="accent6"/>
            </a:fillRef>
            <a:effectRef idx="1">
              <a:schemeClr val="accent6"/>
            </a:effectRef>
            <a:fontRef idx="minor">
              <a:schemeClr val="tx1"/>
            </a:fontRef>
          </p:style>
        </p:cxnSp>
        <p:sp>
          <p:nvSpPr>
            <p:cNvPr id="58" name="TextBox 57"/>
            <p:cNvSpPr txBox="1"/>
            <p:nvPr/>
          </p:nvSpPr>
          <p:spPr>
            <a:xfrm>
              <a:off x="5493446" y="3789846"/>
              <a:ext cx="2480466" cy="64698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December 9, 2026 BC </a:t>
              </a:r>
            </a:p>
            <a:p>
              <a:r>
                <a:rPr lang="en-US" sz="1600" dirty="0" smtClean="0">
                  <a:latin typeface="Optima"/>
                  <a:cs typeface="Optima"/>
                </a:rPr>
                <a:t>Isaac takes a wife. </a:t>
              </a:r>
              <a:endParaRPr lang="en-US" sz="1600" dirty="0">
                <a:latin typeface="Optima"/>
                <a:cs typeface="Optima"/>
              </a:endParaRPr>
            </a:p>
          </p:txBody>
        </p:sp>
        <p:sp>
          <p:nvSpPr>
            <p:cNvPr id="59" name="TextBox 58"/>
            <p:cNvSpPr txBox="1"/>
            <p:nvPr/>
          </p:nvSpPr>
          <p:spPr>
            <a:xfrm>
              <a:off x="5332647" y="2611788"/>
              <a:ext cx="607674" cy="369332"/>
            </a:xfrm>
            <a:prstGeom prst="rect">
              <a:avLst/>
            </a:prstGeom>
            <a:noFill/>
          </p:spPr>
          <p:txBody>
            <a:bodyPr wrap="square" rtlCol="0">
              <a:spAutoFit/>
            </a:bodyPr>
            <a:lstStyle/>
            <a:p>
              <a:r>
                <a:rPr lang="en-US" dirty="0" smtClean="0">
                  <a:solidFill>
                    <a:srgbClr val="FFFFFF"/>
                  </a:solidFill>
                  <a:latin typeface="Optima"/>
                  <a:cs typeface="Optima"/>
                </a:rPr>
                <a:t>140</a:t>
              </a:r>
              <a:endParaRPr lang="en-US" dirty="0">
                <a:solidFill>
                  <a:srgbClr val="FFFFFF"/>
                </a:solidFill>
                <a:latin typeface="Optima"/>
                <a:cs typeface="Optima"/>
              </a:endParaRPr>
            </a:p>
          </p:txBody>
        </p:sp>
      </p:grpSp>
      <p:grpSp>
        <p:nvGrpSpPr>
          <p:cNvPr id="61" name="Group 60"/>
          <p:cNvGrpSpPr/>
          <p:nvPr/>
        </p:nvGrpSpPr>
        <p:grpSpPr>
          <a:xfrm>
            <a:off x="5042386" y="1776312"/>
            <a:ext cx="2875432" cy="1129060"/>
            <a:chOff x="1763609" y="644066"/>
            <a:chExt cx="2619384" cy="810654"/>
          </a:xfrm>
        </p:grpSpPr>
        <p:grpSp>
          <p:nvGrpSpPr>
            <p:cNvPr id="62" name="Group 61"/>
            <p:cNvGrpSpPr/>
            <p:nvPr/>
          </p:nvGrpSpPr>
          <p:grpSpPr>
            <a:xfrm>
              <a:off x="1841761" y="644066"/>
              <a:ext cx="2541232" cy="810654"/>
              <a:chOff x="145746" y="444242"/>
              <a:chExt cx="2541232" cy="810654"/>
            </a:xfrm>
          </p:grpSpPr>
          <p:cxnSp>
            <p:nvCxnSpPr>
              <p:cNvPr id="64" name="Straight Connector 63"/>
              <p:cNvCxnSpPr/>
              <p:nvPr/>
            </p:nvCxnSpPr>
            <p:spPr>
              <a:xfrm>
                <a:off x="145746" y="716180"/>
                <a:ext cx="0" cy="538716"/>
              </a:xfrm>
              <a:prstGeom prst="line">
                <a:avLst/>
              </a:prstGeom>
            </p:spPr>
            <p:style>
              <a:lnRef idx="2">
                <a:schemeClr val="accent6">
                  <a:shade val="50000"/>
                </a:schemeClr>
              </a:lnRef>
              <a:fillRef idx="1">
                <a:schemeClr val="accent6"/>
              </a:fillRef>
              <a:effectRef idx="0">
                <a:schemeClr val="accent6"/>
              </a:effectRef>
              <a:fontRef idx="minor">
                <a:schemeClr val="lt1"/>
              </a:fontRef>
            </p:style>
          </p:cxnSp>
          <p:sp>
            <p:nvSpPr>
              <p:cNvPr id="65" name="TextBox 64"/>
              <p:cNvSpPr txBox="1"/>
              <p:nvPr/>
            </p:nvSpPr>
            <p:spPr>
              <a:xfrm>
                <a:off x="150946" y="444242"/>
                <a:ext cx="2536032" cy="46453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2029 BC – </a:t>
                </a:r>
                <a:r>
                  <a:rPr lang="en-US" sz="1600" dirty="0" smtClean="0">
                    <a:latin typeface="Optima"/>
                    <a:cs typeface="Optima"/>
                  </a:rPr>
                  <a:t>Sarah dies. Abraham </a:t>
                </a:r>
                <a:r>
                  <a:rPr lang="en-US" sz="1600" dirty="0">
                    <a:latin typeface="Optima"/>
                    <a:cs typeface="Optima"/>
                  </a:rPr>
                  <a:t>moves to Hebron</a:t>
                </a:r>
                <a:r>
                  <a:rPr lang="en-US" sz="1600" dirty="0" smtClean="0">
                    <a:latin typeface="Optima"/>
                    <a:cs typeface="Optima"/>
                  </a:rPr>
                  <a:t>.</a:t>
                </a:r>
                <a:endParaRPr lang="en-US" sz="1600" dirty="0">
                  <a:latin typeface="Optima"/>
                  <a:cs typeface="Optima"/>
                </a:endParaRPr>
              </a:p>
            </p:txBody>
          </p:sp>
        </p:grpSp>
        <p:sp>
          <p:nvSpPr>
            <p:cNvPr id="63" name="TextBox 62"/>
            <p:cNvSpPr txBox="1"/>
            <p:nvPr/>
          </p:nvSpPr>
          <p:spPr>
            <a:xfrm>
              <a:off x="1763609" y="1116412"/>
              <a:ext cx="686548" cy="293387"/>
            </a:xfrm>
            <a:prstGeom prst="round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dirty="0" smtClean="0">
                  <a:solidFill>
                    <a:srgbClr val="FFFFFF"/>
                  </a:solidFill>
                  <a:latin typeface="Optima"/>
                  <a:cs typeface="Optima"/>
                </a:rPr>
                <a:t>137</a:t>
              </a:r>
              <a:endParaRPr lang="en-US" dirty="0">
                <a:solidFill>
                  <a:srgbClr val="FFFFFF"/>
                </a:solidFill>
                <a:latin typeface="Optima"/>
                <a:cs typeface="Optima"/>
              </a:endParaRPr>
            </a:p>
          </p:txBody>
        </p:sp>
      </p:grpSp>
    </p:spTree>
    <p:extLst>
      <p:ext uri="{BB962C8B-B14F-4D97-AF65-F5344CB8AC3E}">
        <p14:creationId xmlns="" xmlns:p14="http://schemas.microsoft.com/office/powerpoint/2010/main" val="1686309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000"/>
                                        <p:tgtEl>
                                          <p:spTgt spid="42"/>
                                        </p:tgtEl>
                                      </p:cBhvr>
                                    </p:animEffect>
                                    <p:anim calcmode="lin" valueType="num">
                                      <p:cBhvr>
                                        <p:cTn id="8" dur="1000" fill="hold"/>
                                        <p:tgtEl>
                                          <p:spTgt spid="42"/>
                                        </p:tgtEl>
                                        <p:attrNameLst>
                                          <p:attrName>ppt_x</p:attrName>
                                        </p:attrNameLst>
                                      </p:cBhvr>
                                      <p:tavLst>
                                        <p:tav tm="0">
                                          <p:val>
                                            <p:strVal val="#ppt_x"/>
                                          </p:val>
                                        </p:tav>
                                        <p:tav tm="100000">
                                          <p:val>
                                            <p:strVal val="#ppt_x"/>
                                          </p:val>
                                        </p:tav>
                                      </p:tavLst>
                                    </p:anim>
                                    <p:anim calcmode="lin" valueType="num">
                                      <p:cBhvr>
                                        <p:cTn id="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56"/>
                                        </p:tgtEl>
                                        <p:attrNameLst>
                                          <p:attrName>style.visibility</p:attrName>
                                        </p:attrNameLst>
                                      </p:cBhvr>
                                      <p:to>
                                        <p:strVal val="visible"/>
                                      </p:to>
                                    </p:set>
                                    <p:animEffect transition="in" filter="wipe(down)">
                                      <p:cBhvr>
                                        <p:cTn id="14"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Group 52"/>
          <p:cNvGrpSpPr/>
          <p:nvPr/>
        </p:nvGrpSpPr>
        <p:grpSpPr>
          <a:xfrm>
            <a:off x="371441" y="2583643"/>
            <a:ext cx="1925536" cy="1824118"/>
            <a:chOff x="353597" y="2610663"/>
            <a:chExt cx="1632193" cy="1824118"/>
          </a:xfrm>
        </p:grpSpPr>
        <p:sp>
          <p:nvSpPr>
            <p:cNvPr id="15" name="TextBox 14"/>
            <p:cNvSpPr txBox="1"/>
            <p:nvPr/>
          </p:nvSpPr>
          <p:spPr>
            <a:xfrm>
              <a:off x="353597" y="2610663"/>
              <a:ext cx="320081" cy="397907"/>
            </a:xfrm>
            <a:prstGeom prst="round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dirty="0" smtClean="0">
                  <a:solidFill>
                    <a:srgbClr val="FFFFFF"/>
                  </a:solidFill>
                  <a:latin typeface="Optima"/>
                  <a:cs typeface="Optima"/>
                </a:rPr>
                <a:t>0</a:t>
              </a:r>
              <a:endParaRPr lang="en-US" dirty="0">
                <a:solidFill>
                  <a:srgbClr val="FFFFFF"/>
                </a:solidFill>
                <a:latin typeface="Optima"/>
                <a:cs typeface="Optima"/>
              </a:endParaRPr>
            </a:p>
          </p:txBody>
        </p:sp>
        <p:grpSp>
          <p:nvGrpSpPr>
            <p:cNvPr id="14" name="Group 13"/>
            <p:cNvGrpSpPr/>
            <p:nvPr/>
          </p:nvGrpSpPr>
          <p:grpSpPr>
            <a:xfrm>
              <a:off x="439581" y="3151950"/>
              <a:ext cx="1546209" cy="1282831"/>
              <a:chOff x="433527" y="1757072"/>
              <a:chExt cx="1546209" cy="1282831"/>
            </a:xfrm>
          </p:grpSpPr>
          <p:cxnSp>
            <p:nvCxnSpPr>
              <p:cNvPr id="11" name="Straight Connector 10"/>
              <p:cNvCxnSpPr>
                <a:stCxn id="3" idx="1"/>
                <a:endCxn id="6" idx="1"/>
              </p:cNvCxnSpPr>
              <p:nvPr/>
            </p:nvCxnSpPr>
            <p:spPr>
              <a:xfrm>
                <a:off x="433527" y="1757072"/>
                <a:ext cx="23673" cy="959338"/>
              </a:xfrm>
              <a:prstGeom prst="line">
                <a:avLst/>
              </a:prstGeom>
            </p:spPr>
            <p:style>
              <a:lnRef idx="2">
                <a:schemeClr val="accent6">
                  <a:shade val="50000"/>
                </a:schemeClr>
              </a:lnRef>
              <a:fillRef idx="1">
                <a:schemeClr val="accent6"/>
              </a:fillRef>
              <a:effectRef idx="0">
                <a:schemeClr val="accent6"/>
              </a:effectRef>
              <a:fontRef idx="minor">
                <a:schemeClr val="lt1"/>
              </a:fontRef>
            </p:style>
          </p:cxnSp>
          <p:sp>
            <p:nvSpPr>
              <p:cNvPr id="6" name="TextBox 5"/>
              <p:cNvSpPr txBox="1"/>
              <p:nvPr/>
            </p:nvSpPr>
            <p:spPr>
              <a:xfrm>
                <a:off x="457200" y="2392917"/>
                <a:ext cx="1522536" cy="64698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2166 BC</a:t>
                </a:r>
              </a:p>
              <a:p>
                <a:r>
                  <a:rPr lang="en-US" sz="1600" dirty="0" smtClean="0">
                    <a:latin typeface="Optima"/>
                    <a:cs typeface="Optima"/>
                  </a:rPr>
                  <a:t>Abraham’s Birth.</a:t>
                </a:r>
                <a:endParaRPr lang="en-US" sz="1600" dirty="0">
                  <a:latin typeface="Optima"/>
                  <a:cs typeface="Optima"/>
                </a:endParaRPr>
              </a:p>
            </p:txBody>
          </p:sp>
        </p:grpSp>
        <p:cxnSp>
          <p:nvCxnSpPr>
            <p:cNvPr id="44" name="Straight Connector 43"/>
            <p:cNvCxnSpPr/>
            <p:nvPr/>
          </p:nvCxnSpPr>
          <p:spPr>
            <a:xfrm flipH="1">
              <a:off x="466794" y="3324765"/>
              <a:ext cx="2" cy="761216"/>
            </a:xfrm>
            <a:prstGeom prst="line">
              <a:avLst/>
            </a:prstGeom>
          </p:spPr>
          <p:style>
            <a:lnRef idx="2">
              <a:schemeClr val="accent6">
                <a:shade val="50000"/>
              </a:schemeClr>
            </a:lnRef>
            <a:fillRef idx="1">
              <a:schemeClr val="accent6"/>
            </a:fillRef>
            <a:effectRef idx="0">
              <a:schemeClr val="accent6"/>
            </a:effectRef>
            <a:fontRef idx="minor">
              <a:schemeClr val="lt1"/>
            </a:fontRef>
          </p:style>
        </p:cxnSp>
      </p:grpSp>
      <p:sp>
        <p:nvSpPr>
          <p:cNvPr id="3" name="Content Placeholder 2"/>
          <p:cNvSpPr>
            <a:spLocks noGrp="1"/>
          </p:cNvSpPr>
          <p:nvPr>
            <p:ph idx="1"/>
          </p:nvPr>
        </p:nvSpPr>
        <p:spPr>
          <a:xfrm>
            <a:off x="472878" y="2726467"/>
            <a:ext cx="8229600" cy="796925"/>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a:normAutofit fontScale="92500" lnSpcReduction="20000"/>
          </a:bodyPr>
          <a:lstStyle/>
          <a:p>
            <a:pPr marL="0" indent="0" algn="ctr">
              <a:buNone/>
            </a:pPr>
            <a:r>
              <a:rPr lang="en-US" b="1" dirty="0" smtClean="0">
                <a:solidFill>
                  <a:schemeClr val="tx1"/>
                </a:solidFill>
                <a:latin typeface="Optima"/>
                <a:cs typeface="Optima"/>
              </a:rPr>
              <a:t>ABRAHAM’S LIFE TIMELINE IN YEARS</a:t>
            </a:r>
            <a:endParaRPr lang="en-US" b="1" dirty="0">
              <a:solidFill>
                <a:schemeClr val="tx1"/>
              </a:solidFill>
              <a:latin typeface="Optima"/>
              <a:cs typeface="Optima"/>
            </a:endParaRPr>
          </a:p>
        </p:txBody>
      </p:sp>
      <p:grpSp>
        <p:nvGrpSpPr>
          <p:cNvPr id="52" name="Group 51"/>
          <p:cNvGrpSpPr/>
          <p:nvPr/>
        </p:nvGrpSpPr>
        <p:grpSpPr>
          <a:xfrm>
            <a:off x="2780152" y="2607690"/>
            <a:ext cx="3589863" cy="3962123"/>
            <a:chOff x="2159268" y="2607690"/>
            <a:chExt cx="3589863" cy="3962123"/>
          </a:xfrm>
        </p:grpSpPr>
        <p:grpSp>
          <p:nvGrpSpPr>
            <p:cNvPr id="27" name="Group 26"/>
            <p:cNvGrpSpPr/>
            <p:nvPr/>
          </p:nvGrpSpPr>
          <p:grpSpPr>
            <a:xfrm>
              <a:off x="3020597" y="2607690"/>
              <a:ext cx="2728534" cy="3962123"/>
              <a:chOff x="1934255" y="1443743"/>
              <a:chExt cx="2728534" cy="3962123"/>
            </a:xfrm>
          </p:grpSpPr>
          <p:grpSp>
            <p:nvGrpSpPr>
              <p:cNvPr id="28" name="Group 27"/>
              <p:cNvGrpSpPr/>
              <p:nvPr/>
            </p:nvGrpSpPr>
            <p:grpSpPr>
              <a:xfrm>
                <a:off x="2153214" y="2193426"/>
                <a:ext cx="2509575" cy="3212440"/>
                <a:chOff x="457199" y="1993602"/>
                <a:chExt cx="2509575" cy="3212440"/>
              </a:xfrm>
            </p:grpSpPr>
            <p:cxnSp>
              <p:nvCxnSpPr>
                <p:cNvPr id="30" name="Straight Connector 29"/>
                <p:cNvCxnSpPr/>
                <p:nvPr/>
              </p:nvCxnSpPr>
              <p:spPr>
                <a:xfrm>
                  <a:off x="457199" y="1993602"/>
                  <a:ext cx="0" cy="2905419"/>
                </a:xfrm>
                <a:prstGeom prst="line">
                  <a:avLst/>
                </a:prstGeom>
              </p:spPr>
              <p:style>
                <a:lnRef idx="2">
                  <a:schemeClr val="accent3"/>
                </a:lnRef>
                <a:fillRef idx="0">
                  <a:schemeClr val="accent3"/>
                </a:fillRef>
                <a:effectRef idx="1">
                  <a:schemeClr val="accent3"/>
                </a:effectRef>
                <a:fontRef idx="minor">
                  <a:schemeClr val="tx1"/>
                </a:fontRef>
              </p:style>
            </p:cxnSp>
            <p:sp>
              <p:nvSpPr>
                <p:cNvPr id="31" name="TextBox 30"/>
                <p:cNvSpPr txBox="1"/>
                <p:nvPr/>
              </p:nvSpPr>
              <p:spPr>
                <a:xfrm>
                  <a:off x="457199" y="4014226"/>
                  <a:ext cx="2509575" cy="1191816"/>
                </a:xfrm>
                <a:prstGeom prst="roundRect">
                  <a:avLst/>
                </a:prstGeom>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sz="1600" b="1" dirty="0" smtClean="0">
                      <a:latin typeface="Optima"/>
                      <a:cs typeface="Optima"/>
                    </a:rPr>
                    <a:t>2067 BC </a:t>
                  </a:r>
                </a:p>
                <a:p>
                  <a:r>
                    <a:rPr lang="en-US" sz="1600" dirty="0" smtClean="0">
                      <a:latin typeface="Optima"/>
                      <a:cs typeface="Optima"/>
                    </a:rPr>
                    <a:t>Covenant made. </a:t>
                  </a:r>
                </a:p>
                <a:p>
                  <a:r>
                    <a:rPr lang="en-US" sz="1600" dirty="0" smtClean="0">
                      <a:latin typeface="Optima"/>
                      <a:cs typeface="Optima"/>
                    </a:rPr>
                    <a:t>Isaac promised.</a:t>
                  </a:r>
                </a:p>
                <a:p>
                  <a:r>
                    <a:rPr lang="en-US" sz="1600" dirty="0" smtClean="0">
                      <a:latin typeface="Optima"/>
                      <a:cs typeface="Optima"/>
                    </a:rPr>
                    <a:t>Ishmael circumcised. </a:t>
                  </a:r>
                  <a:endParaRPr lang="en-US" sz="1600" dirty="0">
                    <a:latin typeface="Optima"/>
                    <a:cs typeface="Optima"/>
                  </a:endParaRPr>
                </a:p>
              </p:txBody>
            </p:sp>
          </p:grpSp>
          <p:sp>
            <p:nvSpPr>
              <p:cNvPr id="29" name="TextBox 28"/>
              <p:cNvSpPr txBox="1"/>
              <p:nvPr/>
            </p:nvSpPr>
            <p:spPr>
              <a:xfrm>
                <a:off x="1934255" y="1443743"/>
                <a:ext cx="525485" cy="369332"/>
              </a:xfrm>
              <a:prstGeom prst="rect">
                <a:avLst/>
              </a:prstGeom>
              <a:noFill/>
            </p:spPr>
            <p:txBody>
              <a:bodyPr wrap="square" rtlCol="0">
                <a:spAutoFit/>
              </a:bodyPr>
              <a:lstStyle/>
              <a:p>
                <a:r>
                  <a:rPr lang="en-US" dirty="0" smtClean="0">
                    <a:solidFill>
                      <a:srgbClr val="FFFFFF"/>
                    </a:solidFill>
                    <a:latin typeface="Optima"/>
                    <a:cs typeface="Optima"/>
                  </a:rPr>
                  <a:t>99</a:t>
                </a:r>
                <a:endParaRPr lang="en-US" dirty="0">
                  <a:solidFill>
                    <a:srgbClr val="FFFFFF"/>
                  </a:solidFill>
                  <a:latin typeface="Optima"/>
                  <a:cs typeface="Optima"/>
                </a:endParaRPr>
              </a:p>
            </p:txBody>
          </p:sp>
        </p:grpSp>
        <p:grpSp>
          <p:nvGrpSpPr>
            <p:cNvPr id="16" name="Group 15"/>
            <p:cNvGrpSpPr/>
            <p:nvPr/>
          </p:nvGrpSpPr>
          <p:grpSpPr>
            <a:xfrm>
              <a:off x="2578683" y="2617378"/>
              <a:ext cx="2059727" cy="2611757"/>
              <a:chOff x="1934255" y="1443743"/>
              <a:chExt cx="2059727" cy="2611757"/>
            </a:xfrm>
          </p:grpSpPr>
          <p:grpSp>
            <p:nvGrpSpPr>
              <p:cNvPr id="23" name="Group 22"/>
              <p:cNvGrpSpPr/>
              <p:nvPr/>
            </p:nvGrpSpPr>
            <p:grpSpPr>
              <a:xfrm>
                <a:off x="2153213" y="2165676"/>
                <a:ext cx="1840769" cy="1889824"/>
                <a:chOff x="457198" y="1965852"/>
                <a:chExt cx="1840769" cy="1889824"/>
              </a:xfrm>
            </p:grpSpPr>
            <p:cxnSp>
              <p:nvCxnSpPr>
                <p:cNvPr id="26" name="Straight Connector 25"/>
                <p:cNvCxnSpPr/>
                <p:nvPr/>
              </p:nvCxnSpPr>
              <p:spPr>
                <a:xfrm flipH="1">
                  <a:off x="457198" y="1965852"/>
                  <a:ext cx="2" cy="1616694"/>
                </a:xfrm>
                <a:prstGeom prst="line">
                  <a:avLst/>
                </a:prstGeom>
              </p:spPr>
              <p:style>
                <a:lnRef idx="2">
                  <a:schemeClr val="accent6"/>
                </a:lnRef>
                <a:fillRef idx="0">
                  <a:schemeClr val="accent6"/>
                </a:fillRef>
                <a:effectRef idx="1">
                  <a:schemeClr val="accent6"/>
                </a:effectRef>
                <a:fontRef idx="minor">
                  <a:schemeClr val="tx1"/>
                </a:fontRef>
              </p:style>
            </p:cxnSp>
            <p:sp>
              <p:nvSpPr>
                <p:cNvPr id="25" name="TextBox 24"/>
                <p:cNvSpPr txBox="1"/>
                <p:nvPr/>
              </p:nvSpPr>
              <p:spPr>
                <a:xfrm>
                  <a:off x="457198" y="3208690"/>
                  <a:ext cx="1840769" cy="64698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2080 BC </a:t>
                  </a:r>
                </a:p>
                <a:p>
                  <a:r>
                    <a:rPr lang="en-US" sz="1600" dirty="0" smtClean="0">
                      <a:latin typeface="Optima"/>
                      <a:cs typeface="Optima"/>
                    </a:rPr>
                    <a:t>Ishmael is born. </a:t>
                  </a:r>
                  <a:endParaRPr lang="en-US" sz="1600" dirty="0">
                    <a:latin typeface="Optima"/>
                    <a:cs typeface="Optima"/>
                  </a:endParaRPr>
                </a:p>
              </p:txBody>
            </p:sp>
          </p:grpSp>
          <p:sp>
            <p:nvSpPr>
              <p:cNvPr id="24" name="TextBox 23"/>
              <p:cNvSpPr txBox="1"/>
              <p:nvPr/>
            </p:nvSpPr>
            <p:spPr>
              <a:xfrm>
                <a:off x="1934255" y="1443743"/>
                <a:ext cx="525485" cy="369332"/>
              </a:xfrm>
              <a:prstGeom prst="rect">
                <a:avLst/>
              </a:prstGeom>
              <a:noFill/>
            </p:spPr>
            <p:txBody>
              <a:bodyPr wrap="square" rtlCol="0">
                <a:spAutoFit/>
              </a:bodyPr>
              <a:lstStyle/>
              <a:p>
                <a:r>
                  <a:rPr lang="en-US" dirty="0" smtClean="0">
                    <a:solidFill>
                      <a:srgbClr val="FFFFFF"/>
                    </a:solidFill>
                    <a:latin typeface="Optima"/>
                    <a:cs typeface="Optima"/>
                  </a:rPr>
                  <a:t>86</a:t>
                </a:r>
                <a:endParaRPr lang="en-US" dirty="0">
                  <a:solidFill>
                    <a:srgbClr val="FFFFFF"/>
                  </a:solidFill>
                  <a:latin typeface="Optima"/>
                  <a:cs typeface="Optima"/>
                </a:endParaRPr>
              </a:p>
            </p:txBody>
          </p:sp>
        </p:grpSp>
        <p:grpSp>
          <p:nvGrpSpPr>
            <p:cNvPr id="21" name="Group 20"/>
            <p:cNvGrpSpPr/>
            <p:nvPr/>
          </p:nvGrpSpPr>
          <p:grpSpPr>
            <a:xfrm>
              <a:off x="2159268" y="2617365"/>
              <a:ext cx="2660591" cy="1825044"/>
              <a:chOff x="1934255" y="1429632"/>
              <a:chExt cx="2660591" cy="1825044"/>
            </a:xfrm>
          </p:grpSpPr>
          <p:grpSp>
            <p:nvGrpSpPr>
              <p:cNvPr id="17" name="Group 16"/>
              <p:cNvGrpSpPr/>
              <p:nvPr/>
            </p:nvGrpSpPr>
            <p:grpSpPr>
              <a:xfrm>
                <a:off x="2063568" y="2169640"/>
                <a:ext cx="2531278" cy="1085036"/>
                <a:chOff x="367553" y="1969816"/>
                <a:chExt cx="2531278" cy="1085036"/>
              </a:xfrm>
            </p:grpSpPr>
            <p:cxnSp>
              <p:nvCxnSpPr>
                <p:cNvPr id="19" name="Straight Connector 18"/>
                <p:cNvCxnSpPr/>
                <p:nvPr/>
              </p:nvCxnSpPr>
              <p:spPr>
                <a:xfrm flipH="1">
                  <a:off x="367554" y="1969816"/>
                  <a:ext cx="2" cy="948828"/>
                </a:xfrm>
                <a:prstGeom prst="line">
                  <a:avLst/>
                </a:prstGeom>
              </p:spPr>
              <p:style>
                <a:lnRef idx="2">
                  <a:schemeClr val="accent3"/>
                </a:lnRef>
                <a:fillRef idx="0">
                  <a:schemeClr val="accent3"/>
                </a:fillRef>
                <a:effectRef idx="1">
                  <a:schemeClr val="accent3"/>
                </a:effectRef>
                <a:fontRef idx="minor">
                  <a:schemeClr val="tx1"/>
                </a:fontRef>
              </p:style>
            </p:cxnSp>
            <p:sp>
              <p:nvSpPr>
                <p:cNvPr id="18" name="TextBox 17"/>
                <p:cNvSpPr txBox="1"/>
                <p:nvPr/>
              </p:nvSpPr>
              <p:spPr>
                <a:xfrm>
                  <a:off x="367553" y="2407866"/>
                  <a:ext cx="2531278" cy="64698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sz="1600" b="1" dirty="0" smtClean="0">
                      <a:latin typeface="Optima"/>
                      <a:cs typeface="Optima"/>
                    </a:rPr>
                    <a:t>2091 BC </a:t>
                  </a:r>
                </a:p>
                <a:p>
                  <a:r>
                    <a:rPr lang="en-US" sz="1600" dirty="0" smtClean="0">
                      <a:latin typeface="Optima"/>
                      <a:cs typeface="Optima"/>
                    </a:rPr>
                    <a:t>Abraham leaves Haran.</a:t>
                  </a:r>
                  <a:endParaRPr lang="en-US" sz="1600" dirty="0">
                    <a:latin typeface="Optima"/>
                    <a:cs typeface="Optima"/>
                  </a:endParaRPr>
                </a:p>
              </p:txBody>
            </p:sp>
          </p:grpSp>
          <p:sp>
            <p:nvSpPr>
              <p:cNvPr id="20" name="TextBox 19"/>
              <p:cNvSpPr txBox="1"/>
              <p:nvPr/>
            </p:nvSpPr>
            <p:spPr>
              <a:xfrm>
                <a:off x="1934255" y="1429632"/>
                <a:ext cx="525485" cy="369332"/>
              </a:xfrm>
              <a:prstGeom prst="rect">
                <a:avLst/>
              </a:prstGeom>
              <a:noFill/>
            </p:spPr>
            <p:txBody>
              <a:bodyPr wrap="square" rtlCol="0">
                <a:spAutoFit/>
              </a:bodyPr>
              <a:lstStyle/>
              <a:p>
                <a:r>
                  <a:rPr lang="en-US" dirty="0" smtClean="0">
                    <a:solidFill>
                      <a:srgbClr val="FFFFFF"/>
                    </a:solidFill>
                    <a:latin typeface="Optima"/>
                    <a:cs typeface="Optima"/>
                  </a:rPr>
                  <a:t>75</a:t>
                </a:r>
                <a:endParaRPr lang="en-US" dirty="0">
                  <a:solidFill>
                    <a:srgbClr val="FFFFFF"/>
                  </a:solidFill>
                  <a:latin typeface="Optima"/>
                  <a:cs typeface="Optima"/>
                </a:endParaRPr>
              </a:p>
            </p:txBody>
          </p:sp>
        </p:grpSp>
      </p:grpSp>
      <p:grpSp>
        <p:nvGrpSpPr>
          <p:cNvPr id="46" name="Group 45"/>
          <p:cNvGrpSpPr/>
          <p:nvPr/>
        </p:nvGrpSpPr>
        <p:grpSpPr>
          <a:xfrm>
            <a:off x="3941512" y="916132"/>
            <a:ext cx="2694628" cy="1989240"/>
            <a:chOff x="1789550" y="702810"/>
            <a:chExt cx="2694628" cy="1428247"/>
          </a:xfrm>
        </p:grpSpPr>
        <p:grpSp>
          <p:nvGrpSpPr>
            <p:cNvPr id="47" name="Group 46"/>
            <p:cNvGrpSpPr/>
            <p:nvPr/>
          </p:nvGrpSpPr>
          <p:grpSpPr>
            <a:xfrm>
              <a:off x="1846963" y="702810"/>
              <a:ext cx="2637215" cy="1428247"/>
              <a:chOff x="150948" y="502986"/>
              <a:chExt cx="2637215" cy="1428247"/>
            </a:xfrm>
          </p:grpSpPr>
          <p:cxnSp>
            <p:nvCxnSpPr>
              <p:cNvPr id="49" name="Straight Connector 48"/>
              <p:cNvCxnSpPr/>
              <p:nvPr/>
            </p:nvCxnSpPr>
            <p:spPr>
              <a:xfrm>
                <a:off x="165060" y="744513"/>
                <a:ext cx="0" cy="1186720"/>
              </a:xfrm>
              <a:prstGeom prst="line">
                <a:avLst/>
              </a:prstGeom>
            </p:spPr>
            <p:style>
              <a:lnRef idx="2">
                <a:schemeClr val="accent6"/>
              </a:lnRef>
              <a:fillRef idx="1">
                <a:schemeClr val="lt1"/>
              </a:fillRef>
              <a:effectRef idx="0">
                <a:schemeClr val="accent6"/>
              </a:effectRef>
              <a:fontRef idx="minor">
                <a:schemeClr val="dk1"/>
              </a:fontRef>
            </p:style>
          </p:cxnSp>
          <p:sp>
            <p:nvSpPr>
              <p:cNvPr id="50" name="TextBox 49"/>
              <p:cNvSpPr txBox="1"/>
              <p:nvPr/>
            </p:nvSpPr>
            <p:spPr>
              <a:xfrm>
                <a:off x="150948" y="502986"/>
                <a:ext cx="2637215" cy="26893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2066 BC – </a:t>
                </a:r>
                <a:r>
                  <a:rPr lang="en-US" sz="1600" dirty="0" smtClean="0">
                    <a:latin typeface="Optima"/>
                    <a:cs typeface="Optima"/>
                  </a:rPr>
                  <a:t>Isaac is born.</a:t>
                </a:r>
                <a:endParaRPr lang="en-US" sz="1600" dirty="0">
                  <a:latin typeface="Optima"/>
                  <a:cs typeface="Optima"/>
                </a:endParaRPr>
              </a:p>
            </p:txBody>
          </p:sp>
        </p:grpSp>
        <p:sp>
          <p:nvSpPr>
            <p:cNvPr id="48" name="TextBox 47"/>
            <p:cNvSpPr txBox="1"/>
            <p:nvPr/>
          </p:nvSpPr>
          <p:spPr>
            <a:xfrm>
              <a:off x="1789550" y="1783899"/>
              <a:ext cx="644918" cy="26517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dirty="0" smtClean="0">
                  <a:solidFill>
                    <a:srgbClr val="FFFFFF"/>
                  </a:solidFill>
                  <a:latin typeface="Optima"/>
                  <a:cs typeface="Optima"/>
                </a:rPr>
                <a:t>100</a:t>
              </a:r>
              <a:endParaRPr lang="en-US" dirty="0">
                <a:solidFill>
                  <a:srgbClr val="FFFFFF"/>
                </a:solidFill>
                <a:latin typeface="Optima"/>
                <a:cs typeface="Optima"/>
              </a:endParaRPr>
            </a:p>
          </p:txBody>
        </p:sp>
      </p:grpSp>
      <p:grpSp>
        <p:nvGrpSpPr>
          <p:cNvPr id="37" name="Group 36"/>
          <p:cNvGrpSpPr/>
          <p:nvPr/>
        </p:nvGrpSpPr>
        <p:grpSpPr>
          <a:xfrm>
            <a:off x="4489219" y="1342386"/>
            <a:ext cx="2876781" cy="1633978"/>
            <a:chOff x="1363038" y="602348"/>
            <a:chExt cx="2876781" cy="1173177"/>
          </a:xfrm>
        </p:grpSpPr>
        <p:grpSp>
          <p:nvGrpSpPr>
            <p:cNvPr id="38" name="Group 37"/>
            <p:cNvGrpSpPr/>
            <p:nvPr/>
          </p:nvGrpSpPr>
          <p:grpSpPr>
            <a:xfrm>
              <a:off x="1846963" y="602348"/>
              <a:ext cx="2392856" cy="1122205"/>
              <a:chOff x="150948" y="402524"/>
              <a:chExt cx="2392856" cy="1122205"/>
            </a:xfrm>
          </p:grpSpPr>
          <p:cxnSp>
            <p:nvCxnSpPr>
              <p:cNvPr id="40" name="Straight Connector 39"/>
              <p:cNvCxnSpPr/>
              <p:nvPr/>
            </p:nvCxnSpPr>
            <p:spPr>
              <a:xfrm>
                <a:off x="165059" y="663575"/>
                <a:ext cx="0" cy="861154"/>
              </a:xfrm>
              <a:prstGeom prst="line">
                <a:avLst/>
              </a:prstGeom>
            </p:spPr>
            <p:style>
              <a:lnRef idx="2">
                <a:schemeClr val="accent3"/>
              </a:lnRef>
              <a:fillRef idx="1">
                <a:schemeClr val="lt1"/>
              </a:fillRef>
              <a:effectRef idx="0">
                <a:schemeClr val="accent3"/>
              </a:effectRef>
              <a:fontRef idx="minor">
                <a:schemeClr val="dk1"/>
              </a:fontRef>
            </p:style>
          </p:cxnSp>
          <p:sp>
            <p:nvSpPr>
              <p:cNvPr id="41" name="TextBox 40"/>
              <p:cNvSpPr txBox="1"/>
              <p:nvPr/>
            </p:nvSpPr>
            <p:spPr>
              <a:xfrm>
                <a:off x="150948" y="402524"/>
                <a:ext cx="2392856" cy="26893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sz="1600" b="1" dirty="0" smtClean="0">
                    <a:latin typeface="Optima"/>
                    <a:cs typeface="Optima"/>
                  </a:rPr>
                  <a:t>2031 BC –</a:t>
                </a:r>
                <a:r>
                  <a:rPr lang="en-US" sz="1600" dirty="0" smtClean="0">
                    <a:latin typeface="Optima"/>
                    <a:cs typeface="Optima"/>
                  </a:rPr>
                  <a:t>Terah dies.</a:t>
                </a:r>
                <a:endParaRPr lang="en-US" sz="1600" dirty="0">
                  <a:latin typeface="Optima"/>
                  <a:cs typeface="Optima"/>
                </a:endParaRPr>
              </a:p>
            </p:txBody>
          </p:sp>
        </p:grpSp>
        <p:sp>
          <p:nvSpPr>
            <p:cNvPr id="39" name="TextBox 38"/>
            <p:cNvSpPr txBox="1"/>
            <p:nvPr/>
          </p:nvSpPr>
          <p:spPr>
            <a:xfrm>
              <a:off x="1363038" y="1510350"/>
              <a:ext cx="644918" cy="265175"/>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dirty="0" smtClean="0">
                  <a:solidFill>
                    <a:srgbClr val="FFFFFF"/>
                  </a:solidFill>
                  <a:latin typeface="Optima"/>
                  <a:cs typeface="Optima"/>
                </a:rPr>
                <a:t>135</a:t>
              </a:r>
              <a:endParaRPr lang="en-US" dirty="0">
                <a:solidFill>
                  <a:srgbClr val="FFFFFF"/>
                </a:solidFill>
                <a:latin typeface="Optima"/>
                <a:cs typeface="Optima"/>
              </a:endParaRPr>
            </a:p>
          </p:txBody>
        </p:sp>
      </p:grpSp>
      <p:grpSp>
        <p:nvGrpSpPr>
          <p:cNvPr id="61" name="Group 60"/>
          <p:cNvGrpSpPr/>
          <p:nvPr/>
        </p:nvGrpSpPr>
        <p:grpSpPr>
          <a:xfrm>
            <a:off x="5900523" y="2604321"/>
            <a:ext cx="2206460" cy="2908771"/>
            <a:chOff x="5332647" y="2611788"/>
            <a:chExt cx="2206460" cy="2908771"/>
          </a:xfrm>
        </p:grpSpPr>
        <p:cxnSp>
          <p:nvCxnSpPr>
            <p:cNvPr id="62" name="Straight Connector 61"/>
            <p:cNvCxnSpPr/>
            <p:nvPr/>
          </p:nvCxnSpPr>
          <p:spPr>
            <a:xfrm flipH="1">
              <a:off x="5493446" y="3306783"/>
              <a:ext cx="608" cy="2003540"/>
            </a:xfrm>
            <a:prstGeom prst="line">
              <a:avLst/>
            </a:prstGeom>
          </p:spPr>
          <p:style>
            <a:lnRef idx="2">
              <a:schemeClr val="accent3"/>
            </a:lnRef>
            <a:fillRef idx="0">
              <a:schemeClr val="accent3"/>
            </a:fillRef>
            <a:effectRef idx="1">
              <a:schemeClr val="accent3"/>
            </a:effectRef>
            <a:fontRef idx="minor">
              <a:schemeClr val="tx1"/>
            </a:fontRef>
          </p:style>
        </p:cxnSp>
        <p:sp>
          <p:nvSpPr>
            <p:cNvPr id="63" name="TextBox 62"/>
            <p:cNvSpPr txBox="1"/>
            <p:nvPr/>
          </p:nvSpPr>
          <p:spPr>
            <a:xfrm>
              <a:off x="5493446" y="4601158"/>
              <a:ext cx="2045661" cy="919401"/>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sz="1600" b="1" dirty="0" smtClean="0">
                  <a:latin typeface="Optima"/>
                  <a:cs typeface="Optima"/>
                </a:rPr>
                <a:t>Dec. 10, 2018 BC </a:t>
              </a:r>
            </a:p>
            <a:p>
              <a:r>
                <a:rPr lang="en-US" sz="1600" dirty="0" smtClean="0">
                  <a:latin typeface="Optima"/>
                  <a:cs typeface="Optima"/>
                </a:rPr>
                <a:t>Arphaxad, Son of Shem, dies at 403. </a:t>
              </a:r>
              <a:endParaRPr lang="en-US" sz="1600" dirty="0">
                <a:latin typeface="Optima"/>
                <a:cs typeface="Optima"/>
              </a:endParaRPr>
            </a:p>
          </p:txBody>
        </p:sp>
        <p:sp>
          <p:nvSpPr>
            <p:cNvPr id="64" name="TextBox 63"/>
            <p:cNvSpPr txBox="1"/>
            <p:nvPr/>
          </p:nvSpPr>
          <p:spPr>
            <a:xfrm>
              <a:off x="5332647" y="2611788"/>
              <a:ext cx="607674" cy="369332"/>
            </a:xfrm>
            <a:prstGeom prst="rect">
              <a:avLst/>
            </a:prstGeom>
            <a:noFill/>
          </p:spPr>
          <p:txBody>
            <a:bodyPr wrap="square" rtlCol="0">
              <a:spAutoFit/>
            </a:bodyPr>
            <a:lstStyle/>
            <a:p>
              <a:r>
                <a:rPr lang="en-US" dirty="0" smtClean="0">
                  <a:solidFill>
                    <a:srgbClr val="FFFFFF"/>
                  </a:solidFill>
                  <a:latin typeface="Optima"/>
                  <a:cs typeface="Optima"/>
                </a:rPr>
                <a:t>148</a:t>
              </a:r>
              <a:endParaRPr lang="en-US" dirty="0">
                <a:solidFill>
                  <a:srgbClr val="FFFFFF"/>
                </a:solidFill>
                <a:latin typeface="Optima"/>
                <a:cs typeface="Optima"/>
              </a:endParaRPr>
            </a:p>
          </p:txBody>
        </p:sp>
      </p:grpSp>
      <p:grpSp>
        <p:nvGrpSpPr>
          <p:cNvPr id="56" name="Group 55"/>
          <p:cNvGrpSpPr/>
          <p:nvPr/>
        </p:nvGrpSpPr>
        <p:grpSpPr>
          <a:xfrm>
            <a:off x="5762341" y="2582717"/>
            <a:ext cx="2344641" cy="1825044"/>
            <a:chOff x="5332647" y="2611788"/>
            <a:chExt cx="2344641" cy="1825044"/>
          </a:xfrm>
        </p:grpSpPr>
        <p:cxnSp>
          <p:nvCxnSpPr>
            <p:cNvPr id="57" name="Straight Connector 56"/>
            <p:cNvCxnSpPr/>
            <p:nvPr/>
          </p:nvCxnSpPr>
          <p:spPr>
            <a:xfrm flipH="1">
              <a:off x="5493446" y="3351796"/>
              <a:ext cx="2" cy="795595"/>
            </a:xfrm>
            <a:prstGeom prst="line">
              <a:avLst/>
            </a:prstGeom>
          </p:spPr>
          <p:style>
            <a:lnRef idx="2">
              <a:schemeClr val="accent6"/>
            </a:lnRef>
            <a:fillRef idx="0">
              <a:schemeClr val="accent6"/>
            </a:fillRef>
            <a:effectRef idx="1">
              <a:schemeClr val="accent6"/>
            </a:effectRef>
            <a:fontRef idx="minor">
              <a:schemeClr val="tx1"/>
            </a:fontRef>
          </p:style>
        </p:cxnSp>
        <p:sp>
          <p:nvSpPr>
            <p:cNvPr id="58" name="TextBox 57"/>
            <p:cNvSpPr txBox="1"/>
            <p:nvPr/>
          </p:nvSpPr>
          <p:spPr>
            <a:xfrm>
              <a:off x="5493445" y="3789846"/>
              <a:ext cx="2183843" cy="64698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2026 BC </a:t>
              </a:r>
            </a:p>
            <a:p>
              <a:r>
                <a:rPr lang="en-US" sz="1600" dirty="0" smtClean="0">
                  <a:latin typeface="Optima"/>
                  <a:cs typeface="Optima"/>
                </a:rPr>
                <a:t>Isaac takes a wife. </a:t>
              </a:r>
              <a:endParaRPr lang="en-US" sz="1600" dirty="0">
                <a:latin typeface="Optima"/>
                <a:cs typeface="Optima"/>
              </a:endParaRPr>
            </a:p>
          </p:txBody>
        </p:sp>
        <p:sp>
          <p:nvSpPr>
            <p:cNvPr id="59" name="TextBox 58"/>
            <p:cNvSpPr txBox="1"/>
            <p:nvPr/>
          </p:nvSpPr>
          <p:spPr>
            <a:xfrm>
              <a:off x="5332647" y="2611788"/>
              <a:ext cx="607674" cy="369332"/>
            </a:xfrm>
            <a:prstGeom prst="rect">
              <a:avLst/>
            </a:prstGeom>
            <a:noFill/>
          </p:spPr>
          <p:txBody>
            <a:bodyPr wrap="square" rtlCol="0">
              <a:spAutoFit/>
            </a:bodyPr>
            <a:lstStyle/>
            <a:p>
              <a:r>
                <a:rPr lang="en-US" dirty="0" smtClean="0">
                  <a:solidFill>
                    <a:srgbClr val="FFFFFF"/>
                  </a:solidFill>
                  <a:latin typeface="Optima"/>
                  <a:cs typeface="Optima"/>
                </a:rPr>
                <a:t>140</a:t>
              </a:r>
              <a:endParaRPr lang="en-US" dirty="0">
                <a:solidFill>
                  <a:srgbClr val="FFFFFF"/>
                </a:solidFill>
                <a:latin typeface="Optima"/>
                <a:cs typeface="Optima"/>
              </a:endParaRPr>
            </a:p>
          </p:txBody>
        </p:sp>
      </p:grpSp>
      <p:sp>
        <p:nvSpPr>
          <p:cNvPr id="60" name="Rectangle 59"/>
          <p:cNvSpPr/>
          <p:nvPr/>
        </p:nvSpPr>
        <p:spPr>
          <a:xfrm>
            <a:off x="-1393035" y="208246"/>
            <a:ext cx="7838500" cy="707886"/>
          </a:xfrm>
          <a:prstGeom prst="rect">
            <a:avLst/>
          </a:prstGeom>
        </p:spPr>
        <p:txBody>
          <a:bodyPr wrap="square">
            <a:spAutoFit/>
          </a:bodyPr>
          <a:lstStyle/>
          <a:p>
            <a:pPr algn="ctr"/>
            <a:r>
              <a:rPr lang="en-US" sz="4000" b="1" spc="50" dirty="0" smtClean="0">
                <a:ln w="13500">
                  <a:solidFill>
                    <a:schemeClr val="accent1">
                      <a:shade val="2500"/>
                      <a:alpha val="6500"/>
                    </a:schemeClr>
                  </a:solidFill>
                  <a:prstDash val="solid"/>
                </a:ln>
                <a:solidFill>
                  <a:schemeClr val="tx1">
                    <a:alpha val="95000"/>
                  </a:schemeClr>
                </a:solidFill>
                <a:effectLst>
                  <a:innerShdw blurRad="50900" dist="38500" dir="13500000">
                    <a:srgbClr val="000000">
                      <a:alpha val="60000"/>
                    </a:srgbClr>
                  </a:innerShdw>
                </a:effectLst>
                <a:latin typeface="Optima"/>
                <a:cs typeface="Optima"/>
              </a:rPr>
              <a:t>Some Perspective</a:t>
            </a:r>
            <a:endParaRPr lang="en-US" sz="4000" b="1" spc="50" dirty="0">
              <a:ln w="13500">
                <a:solidFill>
                  <a:schemeClr val="accent1">
                    <a:shade val="2500"/>
                    <a:alpha val="6500"/>
                  </a:schemeClr>
                </a:solidFill>
                <a:prstDash val="solid"/>
              </a:ln>
              <a:solidFill>
                <a:schemeClr val="tx1">
                  <a:alpha val="95000"/>
                </a:schemeClr>
              </a:solidFill>
              <a:effectLst>
                <a:innerShdw blurRad="50900" dist="38500" dir="13500000">
                  <a:srgbClr val="000000">
                    <a:alpha val="60000"/>
                  </a:srgbClr>
                </a:innerShdw>
              </a:effectLst>
              <a:latin typeface="Optima"/>
              <a:cs typeface="Optima"/>
            </a:endParaRPr>
          </a:p>
        </p:txBody>
      </p:sp>
      <p:cxnSp>
        <p:nvCxnSpPr>
          <p:cNvPr id="9" name="Straight Connector 8"/>
          <p:cNvCxnSpPr/>
          <p:nvPr/>
        </p:nvCxnSpPr>
        <p:spPr>
          <a:xfrm>
            <a:off x="457200" y="2392917"/>
            <a:ext cx="0"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65" name="Group 64"/>
          <p:cNvGrpSpPr/>
          <p:nvPr/>
        </p:nvGrpSpPr>
        <p:grpSpPr>
          <a:xfrm>
            <a:off x="5042386" y="1776312"/>
            <a:ext cx="2875432" cy="1129060"/>
            <a:chOff x="1763609" y="644066"/>
            <a:chExt cx="2619384" cy="810654"/>
          </a:xfrm>
        </p:grpSpPr>
        <p:grpSp>
          <p:nvGrpSpPr>
            <p:cNvPr id="66" name="Group 65"/>
            <p:cNvGrpSpPr/>
            <p:nvPr/>
          </p:nvGrpSpPr>
          <p:grpSpPr>
            <a:xfrm>
              <a:off x="1841761" y="644066"/>
              <a:ext cx="2541232" cy="810654"/>
              <a:chOff x="145746" y="444242"/>
              <a:chExt cx="2541232" cy="810654"/>
            </a:xfrm>
          </p:grpSpPr>
          <p:cxnSp>
            <p:nvCxnSpPr>
              <p:cNvPr id="68" name="Straight Connector 67"/>
              <p:cNvCxnSpPr/>
              <p:nvPr/>
            </p:nvCxnSpPr>
            <p:spPr>
              <a:xfrm>
                <a:off x="145746" y="716180"/>
                <a:ext cx="0" cy="538716"/>
              </a:xfrm>
              <a:prstGeom prst="line">
                <a:avLst/>
              </a:prstGeom>
            </p:spPr>
            <p:style>
              <a:lnRef idx="2">
                <a:schemeClr val="accent6">
                  <a:shade val="50000"/>
                </a:schemeClr>
              </a:lnRef>
              <a:fillRef idx="1">
                <a:schemeClr val="accent6"/>
              </a:fillRef>
              <a:effectRef idx="0">
                <a:schemeClr val="accent6"/>
              </a:effectRef>
              <a:fontRef idx="minor">
                <a:schemeClr val="lt1"/>
              </a:fontRef>
            </p:style>
          </p:cxnSp>
          <p:sp>
            <p:nvSpPr>
              <p:cNvPr id="69" name="TextBox 68"/>
              <p:cNvSpPr txBox="1"/>
              <p:nvPr/>
            </p:nvSpPr>
            <p:spPr>
              <a:xfrm>
                <a:off x="150946" y="444242"/>
                <a:ext cx="2536032" cy="46453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2029 BC – </a:t>
                </a:r>
                <a:r>
                  <a:rPr lang="en-US" sz="1600" dirty="0" smtClean="0">
                    <a:latin typeface="Optima"/>
                    <a:cs typeface="Optima"/>
                  </a:rPr>
                  <a:t>Sarah dies. Abraham </a:t>
                </a:r>
                <a:r>
                  <a:rPr lang="en-US" sz="1600" dirty="0">
                    <a:latin typeface="Optima"/>
                    <a:cs typeface="Optima"/>
                  </a:rPr>
                  <a:t>moves to Hebron</a:t>
                </a:r>
                <a:r>
                  <a:rPr lang="en-US" sz="1600" dirty="0" smtClean="0">
                    <a:latin typeface="Optima"/>
                    <a:cs typeface="Optima"/>
                  </a:rPr>
                  <a:t>.</a:t>
                </a:r>
                <a:endParaRPr lang="en-US" sz="1600" dirty="0">
                  <a:latin typeface="Optima"/>
                  <a:cs typeface="Optima"/>
                </a:endParaRPr>
              </a:p>
            </p:txBody>
          </p:sp>
        </p:grpSp>
        <p:sp>
          <p:nvSpPr>
            <p:cNvPr id="67" name="TextBox 66"/>
            <p:cNvSpPr txBox="1"/>
            <p:nvPr/>
          </p:nvSpPr>
          <p:spPr>
            <a:xfrm>
              <a:off x="1763609" y="1116412"/>
              <a:ext cx="686548" cy="293387"/>
            </a:xfrm>
            <a:prstGeom prst="round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dirty="0" smtClean="0">
                  <a:solidFill>
                    <a:srgbClr val="FFFFFF"/>
                  </a:solidFill>
                  <a:latin typeface="Optima"/>
                  <a:cs typeface="Optima"/>
                </a:rPr>
                <a:t>137</a:t>
              </a:r>
              <a:endParaRPr lang="en-US" dirty="0">
                <a:solidFill>
                  <a:srgbClr val="FFFFFF"/>
                </a:solidFill>
                <a:latin typeface="Optima"/>
                <a:cs typeface="Optima"/>
              </a:endParaRPr>
            </a:p>
          </p:txBody>
        </p:sp>
      </p:grpSp>
    </p:spTree>
    <p:extLst>
      <p:ext uri="{BB962C8B-B14F-4D97-AF65-F5344CB8AC3E}">
        <p14:creationId xmlns="" xmlns:p14="http://schemas.microsoft.com/office/powerpoint/2010/main" val="3607219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down)">
                                      <p:cBhvr>
                                        <p:cTn id="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Group 52"/>
          <p:cNvGrpSpPr/>
          <p:nvPr/>
        </p:nvGrpSpPr>
        <p:grpSpPr>
          <a:xfrm>
            <a:off x="371441" y="2583643"/>
            <a:ext cx="1925536" cy="1824118"/>
            <a:chOff x="353597" y="2610663"/>
            <a:chExt cx="1632193" cy="1824118"/>
          </a:xfrm>
        </p:grpSpPr>
        <p:sp>
          <p:nvSpPr>
            <p:cNvPr id="15" name="TextBox 14"/>
            <p:cNvSpPr txBox="1"/>
            <p:nvPr/>
          </p:nvSpPr>
          <p:spPr>
            <a:xfrm>
              <a:off x="353597" y="2610663"/>
              <a:ext cx="320081" cy="397907"/>
            </a:xfrm>
            <a:prstGeom prst="round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dirty="0" smtClean="0">
                  <a:solidFill>
                    <a:srgbClr val="FFFFFF"/>
                  </a:solidFill>
                  <a:latin typeface="Optima"/>
                  <a:cs typeface="Optima"/>
                </a:rPr>
                <a:t>0</a:t>
              </a:r>
              <a:endParaRPr lang="en-US" dirty="0">
                <a:solidFill>
                  <a:srgbClr val="FFFFFF"/>
                </a:solidFill>
                <a:latin typeface="Optima"/>
                <a:cs typeface="Optima"/>
              </a:endParaRPr>
            </a:p>
          </p:txBody>
        </p:sp>
        <p:grpSp>
          <p:nvGrpSpPr>
            <p:cNvPr id="14" name="Group 13"/>
            <p:cNvGrpSpPr/>
            <p:nvPr/>
          </p:nvGrpSpPr>
          <p:grpSpPr>
            <a:xfrm>
              <a:off x="439581" y="3151950"/>
              <a:ext cx="1546209" cy="1282831"/>
              <a:chOff x="433527" y="1757072"/>
              <a:chExt cx="1546209" cy="1282831"/>
            </a:xfrm>
          </p:grpSpPr>
          <p:cxnSp>
            <p:nvCxnSpPr>
              <p:cNvPr id="11" name="Straight Connector 10"/>
              <p:cNvCxnSpPr>
                <a:stCxn id="3" idx="1"/>
                <a:endCxn id="6" idx="1"/>
              </p:cNvCxnSpPr>
              <p:nvPr/>
            </p:nvCxnSpPr>
            <p:spPr>
              <a:xfrm>
                <a:off x="433527" y="1757072"/>
                <a:ext cx="23673" cy="959338"/>
              </a:xfrm>
              <a:prstGeom prst="line">
                <a:avLst/>
              </a:prstGeom>
            </p:spPr>
            <p:style>
              <a:lnRef idx="2">
                <a:schemeClr val="accent6">
                  <a:shade val="50000"/>
                </a:schemeClr>
              </a:lnRef>
              <a:fillRef idx="1">
                <a:schemeClr val="accent6"/>
              </a:fillRef>
              <a:effectRef idx="0">
                <a:schemeClr val="accent6"/>
              </a:effectRef>
              <a:fontRef idx="minor">
                <a:schemeClr val="lt1"/>
              </a:fontRef>
            </p:style>
          </p:cxnSp>
          <p:sp>
            <p:nvSpPr>
              <p:cNvPr id="6" name="TextBox 5"/>
              <p:cNvSpPr txBox="1"/>
              <p:nvPr/>
            </p:nvSpPr>
            <p:spPr>
              <a:xfrm>
                <a:off x="457200" y="2392917"/>
                <a:ext cx="1522536" cy="64698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2166 BC</a:t>
                </a:r>
              </a:p>
              <a:p>
                <a:r>
                  <a:rPr lang="en-US" sz="1600" dirty="0" smtClean="0">
                    <a:latin typeface="Optima"/>
                    <a:cs typeface="Optima"/>
                  </a:rPr>
                  <a:t>Abraham’s Birth.</a:t>
                </a:r>
                <a:endParaRPr lang="en-US" sz="1600" dirty="0">
                  <a:latin typeface="Optima"/>
                  <a:cs typeface="Optima"/>
                </a:endParaRPr>
              </a:p>
            </p:txBody>
          </p:sp>
        </p:grpSp>
        <p:cxnSp>
          <p:nvCxnSpPr>
            <p:cNvPr id="44" name="Straight Connector 43"/>
            <p:cNvCxnSpPr/>
            <p:nvPr/>
          </p:nvCxnSpPr>
          <p:spPr>
            <a:xfrm flipH="1">
              <a:off x="466794" y="3324765"/>
              <a:ext cx="2" cy="761216"/>
            </a:xfrm>
            <a:prstGeom prst="line">
              <a:avLst/>
            </a:prstGeom>
          </p:spPr>
          <p:style>
            <a:lnRef idx="2">
              <a:schemeClr val="accent6">
                <a:shade val="50000"/>
              </a:schemeClr>
            </a:lnRef>
            <a:fillRef idx="1">
              <a:schemeClr val="accent6"/>
            </a:fillRef>
            <a:effectRef idx="0">
              <a:schemeClr val="accent6"/>
            </a:effectRef>
            <a:fontRef idx="minor">
              <a:schemeClr val="lt1"/>
            </a:fontRef>
          </p:style>
        </p:cxnSp>
      </p:grpSp>
      <p:sp>
        <p:nvSpPr>
          <p:cNvPr id="3" name="Content Placeholder 2"/>
          <p:cNvSpPr>
            <a:spLocks noGrp="1"/>
          </p:cNvSpPr>
          <p:nvPr>
            <p:ph idx="1"/>
          </p:nvPr>
        </p:nvSpPr>
        <p:spPr>
          <a:xfrm>
            <a:off x="472878" y="2726467"/>
            <a:ext cx="8229600" cy="796925"/>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a:normAutofit fontScale="92500" lnSpcReduction="20000"/>
          </a:bodyPr>
          <a:lstStyle/>
          <a:p>
            <a:pPr marL="0" indent="0" algn="ctr">
              <a:buNone/>
            </a:pPr>
            <a:r>
              <a:rPr lang="en-US" b="1" dirty="0" smtClean="0">
                <a:solidFill>
                  <a:schemeClr val="tx1"/>
                </a:solidFill>
                <a:latin typeface="Optima"/>
                <a:cs typeface="Optima"/>
              </a:rPr>
              <a:t>ABRAHAM’S LIFE TIMELINE IN YEARS</a:t>
            </a:r>
            <a:endParaRPr lang="en-US" b="1" dirty="0">
              <a:solidFill>
                <a:schemeClr val="tx1"/>
              </a:solidFill>
              <a:latin typeface="Optima"/>
              <a:cs typeface="Optima"/>
            </a:endParaRPr>
          </a:p>
        </p:txBody>
      </p:sp>
      <p:grpSp>
        <p:nvGrpSpPr>
          <p:cNvPr id="52" name="Group 51"/>
          <p:cNvGrpSpPr/>
          <p:nvPr/>
        </p:nvGrpSpPr>
        <p:grpSpPr>
          <a:xfrm>
            <a:off x="2780152" y="2607690"/>
            <a:ext cx="3319000" cy="4003557"/>
            <a:chOff x="2159268" y="2607690"/>
            <a:chExt cx="3319000" cy="4003557"/>
          </a:xfrm>
        </p:grpSpPr>
        <p:grpSp>
          <p:nvGrpSpPr>
            <p:cNvPr id="27" name="Group 26"/>
            <p:cNvGrpSpPr/>
            <p:nvPr/>
          </p:nvGrpSpPr>
          <p:grpSpPr>
            <a:xfrm>
              <a:off x="3020597" y="2607690"/>
              <a:ext cx="2457671" cy="4003557"/>
              <a:chOff x="1934255" y="1443743"/>
              <a:chExt cx="2457671" cy="4003557"/>
            </a:xfrm>
          </p:grpSpPr>
          <p:grpSp>
            <p:nvGrpSpPr>
              <p:cNvPr id="28" name="Group 27"/>
              <p:cNvGrpSpPr/>
              <p:nvPr/>
            </p:nvGrpSpPr>
            <p:grpSpPr>
              <a:xfrm>
                <a:off x="2153214" y="2193426"/>
                <a:ext cx="2238712" cy="3253874"/>
                <a:chOff x="457199" y="1993602"/>
                <a:chExt cx="2238712" cy="3253874"/>
              </a:xfrm>
            </p:grpSpPr>
            <p:cxnSp>
              <p:nvCxnSpPr>
                <p:cNvPr id="30" name="Straight Connector 29"/>
                <p:cNvCxnSpPr/>
                <p:nvPr/>
              </p:nvCxnSpPr>
              <p:spPr>
                <a:xfrm>
                  <a:off x="457199" y="1993602"/>
                  <a:ext cx="0" cy="2905419"/>
                </a:xfrm>
                <a:prstGeom prst="line">
                  <a:avLst/>
                </a:prstGeom>
              </p:spPr>
              <p:style>
                <a:lnRef idx="2">
                  <a:schemeClr val="accent3"/>
                </a:lnRef>
                <a:fillRef idx="0">
                  <a:schemeClr val="accent3"/>
                </a:fillRef>
                <a:effectRef idx="1">
                  <a:schemeClr val="accent3"/>
                </a:effectRef>
                <a:fontRef idx="minor">
                  <a:schemeClr val="tx1"/>
                </a:fontRef>
              </p:style>
            </p:cxnSp>
            <p:sp>
              <p:nvSpPr>
                <p:cNvPr id="31" name="TextBox 30"/>
                <p:cNvSpPr txBox="1"/>
                <p:nvPr/>
              </p:nvSpPr>
              <p:spPr>
                <a:xfrm>
                  <a:off x="457199" y="4014225"/>
                  <a:ext cx="2238712" cy="1233251"/>
                </a:xfrm>
                <a:prstGeom prst="roundRect">
                  <a:avLst/>
                </a:prstGeom>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sz="1600" b="1" dirty="0" smtClean="0">
                      <a:latin typeface="Optima"/>
                      <a:cs typeface="Optima"/>
                    </a:rPr>
                    <a:t>2067 BC </a:t>
                  </a:r>
                </a:p>
                <a:p>
                  <a:r>
                    <a:rPr lang="en-US" sz="1600" dirty="0" smtClean="0">
                      <a:latin typeface="Optima"/>
                      <a:cs typeface="Optima"/>
                    </a:rPr>
                    <a:t>Covenant made. </a:t>
                  </a:r>
                </a:p>
                <a:p>
                  <a:r>
                    <a:rPr lang="en-US" sz="1600" dirty="0" smtClean="0">
                      <a:latin typeface="Optima"/>
                      <a:cs typeface="Optima"/>
                    </a:rPr>
                    <a:t>Isaac promised.</a:t>
                  </a:r>
                </a:p>
                <a:p>
                  <a:r>
                    <a:rPr lang="en-US" sz="1600" dirty="0" smtClean="0">
                      <a:latin typeface="Optima"/>
                      <a:cs typeface="Optima"/>
                    </a:rPr>
                    <a:t>Ishmael circumcised. </a:t>
                  </a:r>
                  <a:endParaRPr lang="en-US" sz="1600" dirty="0">
                    <a:latin typeface="Optima"/>
                    <a:cs typeface="Optima"/>
                  </a:endParaRPr>
                </a:p>
              </p:txBody>
            </p:sp>
          </p:grpSp>
          <p:sp>
            <p:nvSpPr>
              <p:cNvPr id="29" name="TextBox 28"/>
              <p:cNvSpPr txBox="1"/>
              <p:nvPr/>
            </p:nvSpPr>
            <p:spPr>
              <a:xfrm>
                <a:off x="1934255" y="1443743"/>
                <a:ext cx="525485" cy="369332"/>
              </a:xfrm>
              <a:prstGeom prst="rect">
                <a:avLst/>
              </a:prstGeom>
              <a:noFill/>
            </p:spPr>
            <p:txBody>
              <a:bodyPr wrap="square" rtlCol="0">
                <a:spAutoFit/>
              </a:bodyPr>
              <a:lstStyle/>
              <a:p>
                <a:r>
                  <a:rPr lang="en-US" dirty="0" smtClean="0">
                    <a:solidFill>
                      <a:srgbClr val="FFFFFF"/>
                    </a:solidFill>
                    <a:latin typeface="Optima"/>
                    <a:cs typeface="Optima"/>
                  </a:rPr>
                  <a:t>99</a:t>
                </a:r>
                <a:endParaRPr lang="en-US" dirty="0">
                  <a:solidFill>
                    <a:srgbClr val="FFFFFF"/>
                  </a:solidFill>
                  <a:latin typeface="Optima"/>
                  <a:cs typeface="Optima"/>
                </a:endParaRPr>
              </a:p>
            </p:txBody>
          </p:sp>
        </p:grpSp>
        <p:grpSp>
          <p:nvGrpSpPr>
            <p:cNvPr id="16" name="Group 15"/>
            <p:cNvGrpSpPr/>
            <p:nvPr/>
          </p:nvGrpSpPr>
          <p:grpSpPr>
            <a:xfrm>
              <a:off x="2578683" y="2617378"/>
              <a:ext cx="2059727" cy="2611757"/>
              <a:chOff x="1934255" y="1443743"/>
              <a:chExt cx="2059727" cy="2611757"/>
            </a:xfrm>
          </p:grpSpPr>
          <p:grpSp>
            <p:nvGrpSpPr>
              <p:cNvPr id="23" name="Group 22"/>
              <p:cNvGrpSpPr/>
              <p:nvPr/>
            </p:nvGrpSpPr>
            <p:grpSpPr>
              <a:xfrm>
                <a:off x="2153213" y="2165676"/>
                <a:ext cx="1840769" cy="1889824"/>
                <a:chOff x="457198" y="1965852"/>
                <a:chExt cx="1840769" cy="1889824"/>
              </a:xfrm>
            </p:grpSpPr>
            <p:cxnSp>
              <p:nvCxnSpPr>
                <p:cNvPr id="26" name="Straight Connector 25"/>
                <p:cNvCxnSpPr/>
                <p:nvPr/>
              </p:nvCxnSpPr>
              <p:spPr>
                <a:xfrm flipH="1">
                  <a:off x="457198" y="1965852"/>
                  <a:ext cx="2" cy="1616694"/>
                </a:xfrm>
                <a:prstGeom prst="line">
                  <a:avLst/>
                </a:prstGeom>
              </p:spPr>
              <p:style>
                <a:lnRef idx="2">
                  <a:schemeClr val="accent6"/>
                </a:lnRef>
                <a:fillRef idx="0">
                  <a:schemeClr val="accent6"/>
                </a:fillRef>
                <a:effectRef idx="1">
                  <a:schemeClr val="accent6"/>
                </a:effectRef>
                <a:fontRef idx="minor">
                  <a:schemeClr val="tx1"/>
                </a:fontRef>
              </p:style>
            </p:cxnSp>
            <p:sp>
              <p:nvSpPr>
                <p:cNvPr id="25" name="TextBox 24"/>
                <p:cNvSpPr txBox="1"/>
                <p:nvPr/>
              </p:nvSpPr>
              <p:spPr>
                <a:xfrm>
                  <a:off x="457198" y="3208690"/>
                  <a:ext cx="1840769" cy="64698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2080 BC </a:t>
                  </a:r>
                </a:p>
                <a:p>
                  <a:r>
                    <a:rPr lang="en-US" sz="1600" dirty="0" smtClean="0">
                      <a:latin typeface="Optima"/>
                      <a:cs typeface="Optima"/>
                    </a:rPr>
                    <a:t>Ishmael is born. </a:t>
                  </a:r>
                  <a:endParaRPr lang="en-US" sz="1600" dirty="0">
                    <a:latin typeface="Optima"/>
                    <a:cs typeface="Optima"/>
                  </a:endParaRPr>
                </a:p>
              </p:txBody>
            </p:sp>
          </p:grpSp>
          <p:sp>
            <p:nvSpPr>
              <p:cNvPr id="24" name="TextBox 23"/>
              <p:cNvSpPr txBox="1"/>
              <p:nvPr/>
            </p:nvSpPr>
            <p:spPr>
              <a:xfrm>
                <a:off x="1934255" y="1443743"/>
                <a:ext cx="525485" cy="369332"/>
              </a:xfrm>
              <a:prstGeom prst="rect">
                <a:avLst/>
              </a:prstGeom>
              <a:noFill/>
            </p:spPr>
            <p:txBody>
              <a:bodyPr wrap="square" rtlCol="0">
                <a:spAutoFit/>
              </a:bodyPr>
              <a:lstStyle/>
              <a:p>
                <a:r>
                  <a:rPr lang="en-US" dirty="0" smtClean="0">
                    <a:solidFill>
                      <a:srgbClr val="FFFFFF"/>
                    </a:solidFill>
                    <a:latin typeface="Optima"/>
                    <a:cs typeface="Optima"/>
                  </a:rPr>
                  <a:t>86</a:t>
                </a:r>
                <a:endParaRPr lang="en-US" dirty="0">
                  <a:solidFill>
                    <a:srgbClr val="FFFFFF"/>
                  </a:solidFill>
                  <a:latin typeface="Optima"/>
                  <a:cs typeface="Optima"/>
                </a:endParaRPr>
              </a:p>
            </p:txBody>
          </p:sp>
        </p:grpSp>
        <p:grpSp>
          <p:nvGrpSpPr>
            <p:cNvPr id="21" name="Group 20"/>
            <p:cNvGrpSpPr/>
            <p:nvPr/>
          </p:nvGrpSpPr>
          <p:grpSpPr>
            <a:xfrm>
              <a:off x="2159268" y="2617365"/>
              <a:ext cx="2660591" cy="1825044"/>
              <a:chOff x="1934255" y="1429632"/>
              <a:chExt cx="2660591" cy="1825044"/>
            </a:xfrm>
          </p:grpSpPr>
          <p:grpSp>
            <p:nvGrpSpPr>
              <p:cNvPr id="17" name="Group 16"/>
              <p:cNvGrpSpPr/>
              <p:nvPr/>
            </p:nvGrpSpPr>
            <p:grpSpPr>
              <a:xfrm>
                <a:off x="2063568" y="2169640"/>
                <a:ext cx="2531278" cy="1085036"/>
                <a:chOff x="367553" y="1969816"/>
                <a:chExt cx="2531278" cy="1085036"/>
              </a:xfrm>
            </p:grpSpPr>
            <p:cxnSp>
              <p:nvCxnSpPr>
                <p:cNvPr id="19" name="Straight Connector 18"/>
                <p:cNvCxnSpPr/>
                <p:nvPr/>
              </p:nvCxnSpPr>
              <p:spPr>
                <a:xfrm flipH="1">
                  <a:off x="367554" y="1969816"/>
                  <a:ext cx="2" cy="948828"/>
                </a:xfrm>
                <a:prstGeom prst="line">
                  <a:avLst/>
                </a:prstGeom>
              </p:spPr>
              <p:style>
                <a:lnRef idx="2">
                  <a:schemeClr val="accent3"/>
                </a:lnRef>
                <a:fillRef idx="0">
                  <a:schemeClr val="accent3"/>
                </a:fillRef>
                <a:effectRef idx="1">
                  <a:schemeClr val="accent3"/>
                </a:effectRef>
                <a:fontRef idx="minor">
                  <a:schemeClr val="tx1"/>
                </a:fontRef>
              </p:style>
            </p:cxnSp>
            <p:sp>
              <p:nvSpPr>
                <p:cNvPr id="18" name="TextBox 17"/>
                <p:cNvSpPr txBox="1"/>
                <p:nvPr/>
              </p:nvSpPr>
              <p:spPr>
                <a:xfrm>
                  <a:off x="367553" y="2407866"/>
                  <a:ext cx="2531278" cy="64698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sz="1600" b="1" dirty="0" smtClean="0">
                      <a:latin typeface="Optima"/>
                      <a:cs typeface="Optima"/>
                    </a:rPr>
                    <a:t>2091 BC </a:t>
                  </a:r>
                </a:p>
                <a:p>
                  <a:r>
                    <a:rPr lang="en-US" sz="1600" dirty="0" smtClean="0">
                      <a:latin typeface="Optima"/>
                      <a:cs typeface="Optima"/>
                    </a:rPr>
                    <a:t>Abraham leaves Haran.</a:t>
                  </a:r>
                  <a:endParaRPr lang="en-US" sz="1600" dirty="0">
                    <a:latin typeface="Optima"/>
                    <a:cs typeface="Optima"/>
                  </a:endParaRPr>
                </a:p>
              </p:txBody>
            </p:sp>
          </p:grpSp>
          <p:sp>
            <p:nvSpPr>
              <p:cNvPr id="20" name="TextBox 19"/>
              <p:cNvSpPr txBox="1"/>
              <p:nvPr/>
            </p:nvSpPr>
            <p:spPr>
              <a:xfrm>
                <a:off x="1934255" y="1429632"/>
                <a:ext cx="525485" cy="369332"/>
              </a:xfrm>
              <a:prstGeom prst="rect">
                <a:avLst/>
              </a:prstGeom>
              <a:noFill/>
            </p:spPr>
            <p:txBody>
              <a:bodyPr wrap="square" rtlCol="0">
                <a:spAutoFit/>
              </a:bodyPr>
              <a:lstStyle/>
              <a:p>
                <a:r>
                  <a:rPr lang="en-US" dirty="0" smtClean="0">
                    <a:solidFill>
                      <a:srgbClr val="FFFFFF"/>
                    </a:solidFill>
                    <a:latin typeface="Optima"/>
                    <a:cs typeface="Optima"/>
                  </a:rPr>
                  <a:t>75</a:t>
                </a:r>
                <a:endParaRPr lang="en-US" dirty="0">
                  <a:solidFill>
                    <a:srgbClr val="FFFFFF"/>
                  </a:solidFill>
                  <a:latin typeface="Optima"/>
                  <a:cs typeface="Optima"/>
                </a:endParaRPr>
              </a:p>
            </p:txBody>
          </p:sp>
        </p:grpSp>
      </p:grpSp>
      <p:grpSp>
        <p:nvGrpSpPr>
          <p:cNvPr id="46" name="Group 45"/>
          <p:cNvGrpSpPr/>
          <p:nvPr/>
        </p:nvGrpSpPr>
        <p:grpSpPr>
          <a:xfrm>
            <a:off x="3941512" y="916132"/>
            <a:ext cx="2694628" cy="1989240"/>
            <a:chOff x="1789550" y="702810"/>
            <a:chExt cx="2694628" cy="1428247"/>
          </a:xfrm>
        </p:grpSpPr>
        <p:grpSp>
          <p:nvGrpSpPr>
            <p:cNvPr id="47" name="Group 46"/>
            <p:cNvGrpSpPr/>
            <p:nvPr/>
          </p:nvGrpSpPr>
          <p:grpSpPr>
            <a:xfrm>
              <a:off x="1846963" y="702810"/>
              <a:ext cx="2637215" cy="1428247"/>
              <a:chOff x="150948" y="502986"/>
              <a:chExt cx="2637215" cy="1428247"/>
            </a:xfrm>
          </p:grpSpPr>
          <p:cxnSp>
            <p:nvCxnSpPr>
              <p:cNvPr id="49" name="Straight Connector 48"/>
              <p:cNvCxnSpPr/>
              <p:nvPr/>
            </p:nvCxnSpPr>
            <p:spPr>
              <a:xfrm>
                <a:off x="165060" y="744513"/>
                <a:ext cx="0" cy="1186720"/>
              </a:xfrm>
              <a:prstGeom prst="line">
                <a:avLst/>
              </a:prstGeom>
            </p:spPr>
            <p:style>
              <a:lnRef idx="2">
                <a:schemeClr val="accent6"/>
              </a:lnRef>
              <a:fillRef idx="1">
                <a:schemeClr val="lt1"/>
              </a:fillRef>
              <a:effectRef idx="0">
                <a:schemeClr val="accent6"/>
              </a:effectRef>
              <a:fontRef idx="minor">
                <a:schemeClr val="dk1"/>
              </a:fontRef>
            </p:style>
          </p:cxnSp>
          <p:sp>
            <p:nvSpPr>
              <p:cNvPr id="50" name="TextBox 49"/>
              <p:cNvSpPr txBox="1"/>
              <p:nvPr/>
            </p:nvSpPr>
            <p:spPr>
              <a:xfrm>
                <a:off x="150948" y="502986"/>
                <a:ext cx="2637215" cy="26893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2066 BC – </a:t>
                </a:r>
                <a:r>
                  <a:rPr lang="en-US" sz="1600" dirty="0" smtClean="0">
                    <a:latin typeface="Optima"/>
                    <a:cs typeface="Optima"/>
                  </a:rPr>
                  <a:t>Isaac is born.</a:t>
                </a:r>
                <a:endParaRPr lang="en-US" sz="1600" dirty="0">
                  <a:latin typeface="Optima"/>
                  <a:cs typeface="Optima"/>
                </a:endParaRPr>
              </a:p>
            </p:txBody>
          </p:sp>
        </p:grpSp>
        <p:sp>
          <p:nvSpPr>
            <p:cNvPr id="48" name="TextBox 47"/>
            <p:cNvSpPr txBox="1"/>
            <p:nvPr/>
          </p:nvSpPr>
          <p:spPr>
            <a:xfrm>
              <a:off x="1789550" y="1783899"/>
              <a:ext cx="644918" cy="26517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dirty="0" smtClean="0">
                  <a:solidFill>
                    <a:srgbClr val="FFFFFF"/>
                  </a:solidFill>
                  <a:latin typeface="Optima"/>
                  <a:cs typeface="Optima"/>
                </a:rPr>
                <a:t>100</a:t>
              </a:r>
              <a:endParaRPr lang="en-US" dirty="0">
                <a:solidFill>
                  <a:srgbClr val="FFFFFF"/>
                </a:solidFill>
                <a:latin typeface="Optima"/>
                <a:cs typeface="Optima"/>
              </a:endParaRPr>
            </a:p>
          </p:txBody>
        </p:sp>
      </p:grpSp>
      <p:grpSp>
        <p:nvGrpSpPr>
          <p:cNvPr id="37" name="Group 36"/>
          <p:cNvGrpSpPr/>
          <p:nvPr/>
        </p:nvGrpSpPr>
        <p:grpSpPr>
          <a:xfrm>
            <a:off x="4489219" y="1342386"/>
            <a:ext cx="2876781" cy="1633978"/>
            <a:chOff x="1363038" y="602348"/>
            <a:chExt cx="2876781" cy="1173177"/>
          </a:xfrm>
        </p:grpSpPr>
        <p:grpSp>
          <p:nvGrpSpPr>
            <p:cNvPr id="38" name="Group 37"/>
            <p:cNvGrpSpPr/>
            <p:nvPr/>
          </p:nvGrpSpPr>
          <p:grpSpPr>
            <a:xfrm>
              <a:off x="1846963" y="602348"/>
              <a:ext cx="2392856" cy="1122205"/>
              <a:chOff x="150948" y="402524"/>
              <a:chExt cx="2392856" cy="1122205"/>
            </a:xfrm>
          </p:grpSpPr>
          <p:cxnSp>
            <p:nvCxnSpPr>
              <p:cNvPr id="40" name="Straight Connector 39"/>
              <p:cNvCxnSpPr/>
              <p:nvPr/>
            </p:nvCxnSpPr>
            <p:spPr>
              <a:xfrm>
                <a:off x="165059" y="663575"/>
                <a:ext cx="0" cy="861154"/>
              </a:xfrm>
              <a:prstGeom prst="line">
                <a:avLst/>
              </a:prstGeom>
            </p:spPr>
            <p:style>
              <a:lnRef idx="2">
                <a:schemeClr val="accent3"/>
              </a:lnRef>
              <a:fillRef idx="1">
                <a:schemeClr val="lt1"/>
              </a:fillRef>
              <a:effectRef idx="0">
                <a:schemeClr val="accent3"/>
              </a:effectRef>
              <a:fontRef idx="minor">
                <a:schemeClr val="dk1"/>
              </a:fontRef>
            </p:style>
          </p:cxnSp>
          <p:sp>
            <p:nvSpPr>
              <p:cNvPr id="41" name="TextBox 40"/>
              <p:cNvSpPr txBox="1"/>
              <p:nvPr/>
            </p:nvSpPr>
            <p:spPr>
              <a:xfrm>
                <a:off x="150948" y="402524"/>
                <a:ext cx="2392856" cy="26893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sz="1600" b="1" dirty="0" smtClean="0">
                    <a:latin typeface="Optima"/>
                    <a:cs typeface="Optima"/>
                  </a:rPr>
                  <a:t>2031 BC –</a:t>
                </a:r>
                <a:r>
                  <a:rPr lang="en-US" sz="1600" dirty="0" smtClean="0">
                    <a:latin typeface="Optima"/>
                    <a:cs typeface="Optima"/>
                  </a:rPr>
                  <a:t>Terah dies.</a:t>
                </a:r>
                <a:endParaRPr lang="en-US" sz="1600" dirty="0">
                  <a:latin typeface="Optima"/>
                  <a:cs typeface="Optima"/>
                </a:endParaRPr>
              </a:p>
            </p:txBody>
          </p:sp>
        </p:grpSp>
        <p:sp>
          <p:nvSpPr>
            <p:cNvPr id="39" name="TextBox 38"/>
            <p:cNvSpPr txBox="1"/>
            <p:nvPr/>
          </p:nvSpPr>
          <p:spPr>
            <a:xfrm>
              <a:off x="1363038" y="1510350"/>
              <a:ext cx="644918" cy="265175"/>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dirty="0" smtClean="0">
                  <a:solidFill>
                    <a:srgbClr val="FFFFFF"/>
                  </a:solidFill>
                  <a:latin typeface="Optima"/>
                  <a:cs typeface="Optima"/>
                </a:rPr>
                <a:t>135</a:t>
              </a:r>
              <a:endParaRPr lang="en-US" dirty="0">
                <a:solidFill>
                  <a:srgbClr val="FFFFFF"/>
                </a:solidFill>
                <a:latin typeface="Optima"/>
                <a:cs typeface="Optima"/>
              </a:endParaRPr>
            </a:p>
          </p:txBody>
        </p:sp>
      </p:grpSp>
      <p:grpSp>
        <p:nvGrpSpPr>
          <p:cNvPr id="65" name="Group 64"/>
          <p:cNvGrpSpPr/>
          <p:nvPr/>
        </p:nvGrpSpPr>
        <p:grpSpPr>
          <a:xfrm>
            <a:off x="6481173" y="2609439"/>
            <a:ext cx="2221305" cy="4001809"/>
            <a:chOff x="5332647" y="2611788"/>
            <a:chExt cx="2221305" cy="4001809"/>
          </a:xfrm>
        </p:grpSpPr>
        <p:cxnSp>
          <p:nvCxnSpPr>
            <p:cNvPr id="66" name="Straight Connector 65"/>
            <p:cNvCxnSpPr/>
            <p:nvPr/>
          </p:nvCxnSpPr>
          <p:spPr>
            <a:xfrm>
              <a:off x="5493446" y="3349226"/>
              <a:ext cx="0" cy="2571149"/>
            </a:xfrm>
            <a:prstGeom prst="line">
              <a:avLst/>
            </a:prstGeom>
          </p:spPr>
          <p:style>
            <a:lnRef idx="2">
              <a:schemeClr val="accent6"/>
            </a:lnRef>
            <a:fillRef idx="0">
              <a:schemeClr val="accent6"/>
            </a:fillRef>
            <a:effectRef idx="1">
              <a:schemeClr val="accent6"/>
            </a:effectRef>
            <a:fontRef idx="minor">
              <a:schemeClr val="tx1"/>
            </a:fontRef>
          </p:style>
        </p:cxnSp>
        <p:sp>
          <p:nvSpPr>
            <p:cNvPr id="67" name="TextBox 66"/>
            <p:cNvSpPr txBox="1"/>
            <p:nvPr/>
          </p:nvSpPr>
          <p:spPr>
            <a:xfrm>
              <a:off x="5493446" y="5694196"/>
              <a:ext cx="2060506" cy="919401"/>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Dec. 13, 2006 BC </a:t>
              </a:r>
            </a:p>
            <a:p>
              <a:r>
                <a:rPr lang="en-US" sz="1600" dirty="0" smtClean="0">
                  <a:latin typeface="Optima"/>
                  <a:cs typeface="Optima"/>
                </a:rPr>
                <a:t>Jacob, Son of Isaac, born. </a:t>
              </a:r>
              <a:endParaRPr lang="en-US" sz="1600" dirty="0">
                <a:latin typeface="Optima"/>
                <a:cs typeface="Optima"/>
              </a:endParaRPr>
            </a:p>
          </p:txBody>
        </p:sp>
        <p:sp>
          <p:nvSpPr>
            <p:cNvPr id="68" name="TextBox 67"/>
            <p:cNvSpPr txBox="1"/>
            <p:nvPr/>
          </p:nvSpPr>
          <p:spPr>
            <a:xfrm>
              <a:off x="5332647" y="2611788"/>
              <a:ext cx="607674" cy="369332"/>
            </a:xfrm>
            <a:prstGeom prst="rect">
              <a:avLst/>
            </a:prstGeom>
            <a:noFill/>
          </p:spPr>
          <p:txBody>
            <a:bodyPr wrap="square" rtlCol="0">
              <a:spAutoFit/>
            </a:bodyPr>
            <a:lstStyle/>
            <a:p>
              <a:r>
                <a:rPr lang="en-US" dirty="0" smtClean="0">
                  <a:solidFill>
                    <a:srgbClr val="FFFFFF"/>
                  </a:solidFill>
                  <a:latin typeface="Optima"/>
                  <a:cs typeface="Optima"/>
                </a:rPr>
                <a:t>160</a:t>
              </a:r>
              <a:endParaRPr lang="en-US" dirty="0">
                <a:solidFill>
                  <a:srgbClr val="FFFFFF"/>
                </a:solidFill>
                <a:latin typeface="Optima"/>
                <a:cs typeface="Optima"/>
              </a:endParaRPr>
            </a:p>
          </p:txBody>
        </p:sp>
      </p:grpSp>
      <p:grpSp>
        <p:nvGrpSpPr>
          <p:cNvPr id="61" name="Group 60"/>
          <p:cNvGrpSpPr/>
          <p:nvPr/>
        </p:nvGrpSpPr>
        <p:grpSpPr>
          <a:xfrm>
            <a:off x="5900523" y="2604321"/>
            <a:ext cx="2206460" cy="2908771"/>
            <a:chOff x="5332647" y="2611788"/>
            <a:chExt cx="2206460" cy="2908771"/>
          </a:xfrm>
        </p:grpSpPr>
        <p:cxnSp>
          <p:nvCxnSpPr>
            <p:cNvPr id="62" name="Straight Connector 61"/>
            <p:cNvCxnSpPr/>
            <p:nvPr/>
          </p:nvCxnSpPr>
          <p:spPr>
            <a:xfrm flipH="1">
              <a:off x="5493446" y="3306783"/>
              <a:ext cx="608" cy="2003540"/>
            </a:xfrm>
            <a:prstGeom prst="line">
              <a:avLst/>
            </a:prstGeom>
          </p:spPr>
          <p:style>
            <a:lnRef idx="2">
              <a:schemeClr val="accent3"/>
            </a:lnRef>
            <a:fillRef idx="0">
              <a:schemeClr val="accent3"/>
            </a:fillRef>
            <a:effectRef idx="1">
              <a:schemeClr val="accent3"/>
            </a:effectRef>
            <a:fontRef idx="minor">
              <a:schemeClr val="tx1"/>
            </a:fontRef>
          </p:style>
        </p:cxnSp>
        <p:sp>
          <p:nvSpPr>
            <p:cNvPr id="63" name="TextBox 62"/>
            <p:cNvSpPr txBox="1"/>
            <p:nvPr/>
          </p:nvSpPr>
          <p:spPr>
            <a:xfrm>
              <a:off x="5493446" y="4601158"/>
              <a:ext cx="2045661" cy="919401"/>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sz="1600" b="1" dirty="0" smtClean="0">
                  <a:latin typeface="Optima"/>
                  <a:cs typeface="Optima"/>
                </a:rPr>
                <a:t>2018 BC </a:t>
              </a:r>
            </a:p>
            <a:p>
              <a:r>
                <a:rPr lang="en-US" sz="1600" dirty="0" smtClean="0">
                  <a:latin typeface="Optima"/>
                  <a:cs typeface="Optima"/>
                </a:rPr>
                <a:t>Arphaxad, Son of Shem, dies at 403. </a:t>
              </a:r>
              <a:endParaRPr lang="en-US" sz="1600" dirty="0">
                <a:latin typeface="Optima"/>
                <a:cs typeface="Optima"/>
              </a:endParaRPr>
            </a:p>
          </p:txBody>
        </p:sp>
        <p:sp>
          <p:nvSpPr>
            <p:cNvPr id="64" name="TextBox 63"/>
            <p:cNvSpPr txBox="1"/>
            <p:nvPr/>
          </p:nvSpPr>
          <p:spPr>
            <a:xfrm>
              <a:off x="5332647" y="2611788"/>
              <a:ext cx="607674" cy="369332"/>
            </a:xfrm>
            <a:prstGeom prst="rect">
              <a:avLst/>
            </a:prstGeom>
            <a:noFill/>
          </p:spPr>
          <p:txBody>
            <a:bodyPr wrap="square" rtlCol="0">
              <a:spAutoFit/>
            </a:bodyPr>
            <a:lstStyle/>
            <a:p>
              <a:r>
                <a:rPr lang="en-US" dirty="0" smtClean="0">
                  <a:solidFill>
                    <a:srgbClr val="FFFFFF"/>
                  </a:solidFill>
                  <a:latin typeface="Optima"/>
                  <a:cs typeface="Optima"/>
                </a:rPr>
                <a:t>148</a:t>
              </a:r>
              <a:endParaRPr lang="en-US" dirty="0">
                <a:solidFill>
                  <a:srgbClr val="FFFFFF"/>
                </a:solidFill>
                <a:latin typeface="Optima"/>
                <a:cs typeface="Optima"/>
              </a:endParaRPr>
            </a:p>
          </p:txBody>
        </p:sp>
      </p:grpSp>
      <p:grpSp>
        <p:nvGrpSpPr>
          <p:cNvPr id="56" name="Group 55"/>
          <p:cNvGrpSpPr/>
          <p:nvPr/>
        </p:nvGrpSpPr>
        <p:grpSpPr>
          <a:xfrm>
            <a:off x="5440743" y="2611787"/>
            <a:ext cx="2230057" cy="1830621"/>
            <a:chOff x="5332647" y="2611788"/>
            <a:chExt cx="2058215" cy="1825044"/>
          </a:xfrm>
        </p:grpSpPr>
        <p:cxnSp>
          <p:nvCxnSpPr>
            <p:cNvPr id="57" name="Straight Connector 56"/>
            <p:cNvCxnSpPr/>
            <p:nvPr/>
          </p:nvCxnSpPr>
          <p:spPr>
            <a:xfrm flipH="1">
              <a:off x="5493446" y="3351796"/>
              <a:ext cx="2" cy="795595"/>
            </a:xfrm>
            <a:prstGeom prst="line">
              <a:avLst/>
            </a:prstGeom>
          </p:spPr>
          <p:style>
            <a:lnRef idx="2">
              <a:schemeClr val="accent6"/>
            </a:lnRef>
            <a:fillRef idx="0">
              <a:schemeClr val="accent6"/>
            </a:fillRef>
            <a:effectRef idx="1">
              <a:schemeClr val="accent6"/>
            </a:effectRef>
            <a:fontRef idx="minor">
              <a:schemeClr val="tx1"/>
            </a:fontRef>
          </p:style>
        </p:cxnSp>
        <p:sp>
          <p:nvSpPr>
            <p:cNvPr id="58" name="TextBox 57"/>
            <p:cNvSpPr txBox="1"/>
            <p:nvPr/>
          </p:nvSpPr>
          <p:spPr>
            <a:xfrm>
              <a:off x="5493446" y="3789846"/>
              <a:ext cx="1897416" cy="64698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2026 BC </a:t>
              </a:r>
            </a:p>
            <a:p>
              <a:r>
                <a:rPr lang="en-US" sz="1600" dirty="0" smtClean="0">
                  <a:latin typeface="Optima"/>
                  <a:cs typeface="Optima"/>
                </a:rPr>
                <a:t>Isaac takes a wife. </a:t>
              </a:r>
              <a:endParaRPr lang="en-US" sz="1600" dirty="0">
                <a:latin typeface="Optima"/>
                <a:cs typeface="Optima"/>
              </a:endParaRPr>
            </a:p>
          </p:txBody>
        </p:sp>
        <p:sp>
          <p:nvSpPr>
            <p:cNvPr id="59" name="TextBox 58"/>
            <p:cNvSpPr txBox="1"/>
            <p:nvPr/>
          </p:nvSpPr>
          <p:spPr>
            <a:xfrm>
              <a:off x="5332647" y="2611788"/>
              <a:ext cx="607674" cy="369332"/>
            </a:xfrm>
            <a:prstGeom prst="rect">
              <a:avLst/>
            </a:prstGeom>
            <a:noFill/>
          </p:spPr>
          <p:txBody>
            <a:bodyPr wrap="square" rtlCol="0">
              <a:spAutoFit/>
            </a:bodyPr>
            <a:lstStyle/>
            <a:p>
              <a:r>
                <a:rPr lang="en-US" dirty="0" smtClean="0">
                  <a:solidFill>
                    <a:srgbClr val="FFFFFF"/>
                  </a:solidFill>
                  <a:latin typeface="Optima"/>
                  <a:cs typeface="Optima"/>
                </a:rPr>
                <a:t>140</a:t>
              </a:r>
              <a:endParaRPr lang="en-US" dirty="0">
                <a:solidFill>
                  <a:srgbClr val="FFFFFF"/>
                </a:solidFill>
                <a:latin typeface="Optima"/>
                <a:cs typeface="Optima"/>
              </a:endParaRPr>
            </a:p>
          </p:txBody>
        </p:sp>
      </p:grpSp>
      <p:sp>
        <p:nvSpPr>
          <p:cNvPr id="60" name="Rectangle 59"/>
          <p:cNvSpPr/>
          <p:nvPr/>
        </p:nvSpPr>
        <p:spPr>
          <a:xfrm>
            <a:off x="-1009785" y="192190"/>
            <a:ext cx="7838500" cy="707886"/>
          </a:xfrm>
          <a:prstGeom prst="rect">
            <a:avLst/>
          </a:prstGeom>
        </p:spPr>
        <p:txBody>
          <a:bodyPr wrap="square">
            <a:spAutoFit/>
          </a:bodyPr>
          <a:lstStyle/>
          <a:p>
            <a:pPr algn="ctr"/>
            <a:r>
              <a:rPr lang="en-US" sz="4000" b="1" spc="50" dirty="0" smtClean="0">
                <a:ln w="13500">
                  <a:solidFill>
                    <a:schemeClr val="accent1">
                      <a:shade val="2500"/>
                      <a:alpha val="6500"/>
                    </a:schemeClr>
                  </a:solidFill>
                  <a:prstDash val="solid"/>
                </a:ln>
                <a:solidFill>
                  <a:schemeClr val="tx1">
                    <a:alpha val="95000"/>
                  </a:schemeClr>
                </a:solidFill>
                <a:effectLst>
                  <a:innerShdw blurRad="50900" dist="38500" dir="13500000">
                    <a:srgbClr val="000000">
                      <a:alpha val="60000"/>
                    </a:srgbClr>
                  </a:innerShdw>
                </a:effectLst>
                <a:latin typeface="Optima"/>
                <a:cs typeface="Optima"/>
              </a:rPr>
              <a:t>Abraham’s Grandson</a:t>
            </a:r>
            <a:endParaRPr lang="en-US" sz="4000" b="1" spc="50" dirty="0">
              <a:ln w="13500">
                <a:solidFill>
                  <a:schemeClr val="accent1">
                    <a:shade val="2500"/>
                    <a:alpha val="6500"/>
                  </a:schemeClr>
                </a:solidFill>
                <a:prstDash val="solid"/>
              </a:ln>
              <a:solidFill>
                <a:schemeClr val="tx1">
                  <a:alpha val="95000"/>
                </a:schemeClr>
              </a:solidFill>
              <a:effectLst>
                <a:innerShdw blurRad="50900" dist="38500" dir="13500000">
                  <a:srgbClr val="000000">
                    <a:alpha val="60000"/>
                  </a:srgbClr>
                </a:innerShdw>
              </a:effectLst>
              <a:latin typeface="Optima"/>
              <a:cs typeface="Optima"/>
            </a:endParaRPr>
          </a:p>
        </p:txBody>
      </p:sp>
      <p:cxnSp>
        <p:nvCxnSpPr>
          <p:cNvPr id="9" name="Straight Connector 8"/>
          <p:cNvCxnSpPr/>
          <p:nvPr/>
        </p:nvCxnSpPr>
        <p:spPr>
          <a:xfrm>
            <a:off x="457200" y="2392917"/>
            <a:ext cx="0"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69" name="Group 68"/>
          <p:cNvGrpSpPr/>
          <p:nvPr/>
        </p:nvGrpSpPr>
        <p:grpSpPr>
          <a:xfrm>
            <a:off x="5042386" y="1776312"/>
            <a:ext cx="2875432" cy="1129060"/>
            <a:chOff x="1763609" y="644066"/>
            <a:chExt cx="2619384" cy="810654"/>
          </a:xfrm>
        </p:grpSpPr>
        <p:grpSp>
          <p:nvGrpSpPr>
            <p:cNvPr id="70" name="Group 69"/>
            <p:cNvGrpSpPr/>
            <p:nvPr/>
          </p:nvGrpSpPr>
          <p:grpSpPr>
            <a:xfrm>
              <a:off x="1841761" y="644066"/>
              <a:ext cx="2541232" cy="810654"/>
              <a:chOff x="145746" y="444242"/>
              <a:chExt cx="2541232" cy="810654"/>
            </a:xfrm>
          </p:grpSpPr>
          <p:cxnSp>
            <p:nvCxnSpPr>
              <p:cNvPr id="72" name="Straight Connector 71"/>
              <p:cNvCxnSpPr/>
              <p:nvPr/>
            </p:nvCxnSpPr>
            <p:spPr>
              <a:xfrm>
                <a:off x="145746" y="716180"/>
                <a:ext cx="0" cy="538716"/>
              </a:xfrm>
              <a:prstGeom prst="line">
                <a:avLst/>
              </a:prstGeom>
            </p:spPr>
            <p:style>
              <a:lnRef idx="2">
                <a:schemeClr val="accent6">
                  <a:shade val="50000"/>
                </a:schemeClr>
              </a:lnRef>
              <a:fillRef idx="1">
                <a:schemeClr val="accent6"/>
              </a:fillRef>
              <a:effectRef idx="0">
                <a:schemeClr val="accent6"/>
              </a:effectRef>
              <a:fontRef idx="minor">
                <a:schemeClr val="lt1"/>
              </a:fontRef>
            </p:style>
          </p:cxnSp>
          <p:sp>
            <p:nvSpPr>
              <p:cNvPr id="73" name="TextBox 72"/>
              <p:cNvSpPr txBox="1"/>
              <p:nvPr/>
            </p:nvSpPr>
            <p:spPr>
              <a:xfrm>
                <a:off x="150946" y="444242"/>
                <a:ext cx="2536032" cy="46453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2029 BC – </a:t>
                </a:r>
                <a:r>
                  <a:rPr lang="en-US" sz="1600" dirty="0" smtClean="0">
                    <a:latin typeface="Optima"/>
                    <a:cs typeface="Optima"/>
                  </a:rPr>
                  <a:t>Sarah dies. Abraham </a:t>
                </a:r>
                <a:r>
                  <a:rPr lang="en-US" sz="1600" dirty="0">
                    <a:latin typeface="Optima"/>
                    <a:cs typeface="Optima"/>
                  </a:rPr>
                  <a:t>moves to Hebron</a:t>
                </a:r>
                <a:r>
                  <a:rPr lang="en-US" sz="1600" dirty="0" smtClean="0">
                    <a:latin typeface="Optima"/>
                    <a:cs typeface="Optima"/>
                  </a:rPr>
                  <a:t>.</a:t>
                </a:r>
                <a:endParaRPr lang="en-US" sz="1600" dirty="0">
                  <a:latin typeface="Optima"/>
                  <a:cs typeface="Optima"/>
                </a:endParaRPr>
              </a:p>
            </p:txBody>
          </p:sp>
        </p:grpSp>
        <p:sp>
          <p:nvSpPr>
            <p:cNvPr id="71" name="TextBox 70"/>
            <p:cNvSpPr txBox="1"/>
            <p:nvPr/>
          </p:nvSpPr>
          <p:spPr>
            <a:xfrm>
              <a:off x="1763609" y="1116412"/>
              <a:ext cx="686548" cy="293387"/>
            </a:xfrm>
            <a:prstGeom prst="round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dirty="0" smtClean="0">
                  <a:solidFill>
                    <a:srgbClr val="FFFFFF"/>
                  </a:solidFill>
                  <a:latin typeface="Optima"/>
                  <a:cs typeface="Optima"/>
                </a:rPr>
                <a:t>137</a:t>
              </a:r>
              <a:endParaRPr lang="en-US" dirty="0">
                <a:solidFill>
                  <a:srgbClr val="FFFFFF"/>
                </a:solidFill>
                <a:latin typeface="Optima"/>
                <a:cs typeface="Optima"/>
              </a:endParaRPr>
            </a:p>
          </p:txBody>
        </p:sp>
      </p:grpSp>
    </p:spTree>
    <p:extLst>
      <p:ext uri="{BB962C8B-B14F-4D97-AF65-F5344CB8AC3E}">
        <p14:creationId xmlns="" xmlns:p14="http://schemas.microsoft.com/office/powerpoint/2010/main" val="570838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wipe(down)">
                                      <p:cBhvr>
                                        <p:cTn id="7"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Group 52"/>
          <p:cNvGrpSpPr/>
          <p:nvPr/>
        </p:nvGrpSpPr>
        <p:grpSpPr>
          <a:xfrm>
            <a:off x="371441" y="2583643"/>
            <a:ext cx="1925536" cy="1824118"/>
            <a:chOff x="353597" y="2610663"/>
            <a:chExt cx="1632193" cy="1824118"/>
          </a:xfrm>
        </p:grpSpPr>
        <p:sp>
          <p:nvSpPr>
            <p:cNvPr id="15" name="TextBox 14"/>
            <p:cNvSpPr txBox="1"/>
            <p:nvPr/>
          </p:nvSpPr>
          <p:spPr>
            <a:xfrm>
              <a:off x="353597" y="2610663"/>
              <a:ext cx="320081" cy="397907"/>
            </a:xfrm>
            <a:prstGeom prst="round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dirty="0" smtClean="0">
                  <a:solidFill>
                    <a:srgbClr val="FFFFFF"/>
                  </a:solidFill>
                  <a:latin typeface="Optima"/>
                  <a:cs typeface="Optima"/>
                </a:rPr>
                <a:t>0</a:t>
              </a:r>
              <a:endParaRPr lang="en-US" dirty="0">
                <a:solidFill>
                  <a:srgbClr val="FFFFFF"/>
                </a:solidFill>
                <a:latin typeface="Optima"/>
                <a:cs typeface="Optima"/>
              </a:endParaRPr>
            </a:p>
          </p:txBody>
        </p:sp>
        <p:grpSp>
          <p:nvGrpSpPr>
            <p:cNvPr id="14" name="Group 13"/>
            <p:cNvGrpSpPr/>
            <p:nvPr/>
          </p:nvGrpSpPr>
          <p:grpSpPr>
            <a:xfrm>
              <a:off x="439581" y="3151950"/>
              <a:ext cx="1546209" cy="1282831"/>
              <a:chOff x="433527" y="1757072"/>
              <a:chExt cx="1546209" cy="1282831"/>
            </a:xfrm>
          </p:grpSpPr>
          <p:cxnSp>
            <p:nvCxnSpPr>
              <p:cNvPr id="11" name="Straight Connector 10"/>
              <p:cNvCxnSpPr>
                <a:stCxn id="3" idx="1"/>
                <a:endCxn id="6" idx="1"/>
              </p:cNvCxnSpPr>
              <p:nvPr/>
            </p:nvCxnSpPr>
            <p:spPr>
              <a:xfrm>
                <a:off x="433527" y="1757072"/>
                <a:ext cx="23673" cy="959338"/>
              </a:xfrm>
              <a:prstGeom prst="line">
                <a:avLst/>
              </a:prstGeom>
            </p:spPr>
            <p:style>
              <a:lnRef idx="2">
                <a:schemeClr val="accent6">
                  <a:shade val="50000"/>
                </a:schemeClr>
              </a:lnRef>
              <a:fillRef idx="1">
                <a:schemeClr val="accent6"/>
              </a:fillRef>
              <a:effectRef idx="0">
                <a:schemeClr val="accent6"/>
              </a:effectRef>
              <a:fontRef idx="minor">
                <a:schemeClr val="lt1"/>
              </a:fontRef>
            </p:style>
          </p:cxnSp>
          <p:sp>
            <p:nvSpPr>
              <p:cNvPr id="6" name="TextBox 5"/>
              <p:cNvSpPr txBox="1"/>
              <p:nvPr/>
            </p:nvSpPr>
            <p:spPr>
              <a:xfrm>
                <a:off x="457200" y="2392917"/>
                <a:ext cx="1522536" cy="64698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2166 BC</a:t>
                </a:r>
              </a:p>
              <a:p>
                <a:r>
                  <a:rPr lang="en-US" sz="1600" dirty="0" smtClean="0">
                    <a:latin typeface="Optima"/>
                    <a:cs typeface="Optima"/>
                  </a:rPr>
                  <a:t>Abraham’s Birth.</a:t>
                </a:r>
                <a:endParaRPr lang="en-US" sz="1600" dirty="0">
                  <a:latin typeface="Optima"/>
                  <a:cs typeface="Optima"/>
                </a:endParaRPr>
              </a:p>
            </p:txBody>
          </p:sp>
        </p:grpSp>
        <p:cxnSp>
          <p:nvCxnSpPr>
            <p:cNvPr id="44" name="Straight Connector 43"/>
            <p:cNvCxnSpPr/>
            <p:nvPr/>
          </p:nvCxnSpPr>
          <p:spPr>
            <a:xfrm flipH="1">
              <a:off x="466794" y="3324765"/>
              <a:ext cx="2" cy="761216"/>
            </a:xfrm>
            <a:prstGeom prst="line">
              <a:avLst/>
            </a:prstGeom>
          </p:spPr>
          <p:style>
            <a:lnRef idx="2">
              <a:schemeClr val="accent6">
                <a:shade val="50000"/>
              </a:schemeClr>
            </a:lnRef>
            <a:fillRef idx="1">
              <a:schemeClr val="accent6"/>
            </a:fillRef>
            <a:effectRef idx="0">
              <a:schemeClr val="accent6"/>
            </a:effectRef>
            <a:fontRef idx="minor">
              <a:schemeClr val="lt1"/>
            </a:fontRef>
          </p:style>
        </p:cxnSp>
      </p:grpSp>
      <p:sp>
        <p:nvSpPr>
          <p:cNvPr id="3" name="Content Placeholder 2"/>
          <p:cNvSpPr>
            <a:spLocks noGrp="1"/>
          </p:cNvSpPr>
          <p:nvPr>
            <p:ph idx="1"/>
          </p:nvPr>
        </p:nvSpPr>
        <p:spPr>
          <a:xfrm>
            <a:off x="472878" y="2726467"/>
            <a:ext cx="8229600" cy="796925"/>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a:normAutofit fontScale="92500" lnSpcReduction="20000"/>
          </a:bodyPr>
          <a:lstStyle/>
          <a:p>
            <a:pPr marL="0" indent="0" algn="ctr">
              <a:buNone/>
            </a:pPr>
            <a:r>
              <a:rPr lang="en-US" b="1" dirty="0" smtClean="0">
                <a:solidFill>
                  <a:schemeClr val="tx1"/>
                </a:solidFill>
                <a:latin typeface="Optima"/>
                <a:cs typeface="Optima"/>
              </a:rPr>
              <a:t>ABRAHAM’S LIFE TIMELINE IN YEARS</a:t>
            </a:r>
            <a:endParaRPr lang="en-US" b="1" dirty="0">
              <a:solidFill>
                <a:schemeClr val="tx1"/>
              </a:solidFill>
              <a:latin typeface="Optima"/>
              <a:cs typeface="Optima"/>
            </a:endParaRPr>
          </a:p>
        </p:txBody>
      </p:sp>
      <p:grpSp>
        <p:nvGrpSpPr>
          <p:cNvPr id="52" name="Group 51"/>
          <p:cNvGrpSpPr/>
          <p:nvPr/>
        </p:nvGrpSpPr>
        <p:grpSpPr>
          <a:xfrm>
            <a:off x="2780152" y="2607690"/>
            <a:ext cx="3312893" cy="3962123"/>
            <a:chOff x="2159268" y="2607690"/>
            <a:chExt cx="3312893" cy="3962123"/>
          </a:xfrm>
        </p:grpSpPr>
        <p:grpSp>
          <p:nvGrpSpPr>
            <p:cNvPr id="27" name="Group 26"/>
            <p:cNvGrpSpPr/>
            <p:nvPr/>
          </p:nvGrpSpPr>
          <p:grpSpPr>
            <a:xfrm>
              <a:off x="3020597" y="2607690"/>
              <a:ext cx="2451564" cy="3962123"/>
              <a:chOff x="1934255" y="1443743"/>
              <a:chExt cx="2451564" cy="3962123"/>
            </a:xfrm>
          </p:grpSpPr>
          <p:grpSp>
            <p:nvGrpSpPr>
              <p:cNvPr id="28" name="Group 27"/>
              <p:cNvGrpSpPr/>
              <p:nvPr/>
            </p:nvGrpSpPr>
            <p:grpSpPr>
              <a:xfrm>
                <a:off x="2153214" y="2193426"/>
                <a:ext cx="2232605" cy="3212440"/>
                <a:chOff x="457199" y="1993602"/>
                <a:chExt cx="2232605" cy="3212440"/>
              </a:xfrm>
            </p:grpSpPr>
            <p:cxnSp>
              <p:nvCxnSpPr>
                <p:cNvPr id="30" name="Straight Connector 29"/>
                <p:cNvCxnSpPr/>
                <p:nvPr/>
              </p:nvCxnSpPr>
              <p:spPr>
                <a:xfrm>
                  <a:off x="457199" y="1993602"/>
                  <a:ext cx="0" cy="2905419"/>
                </a:xfrm>
                <a:prstGeom prst="line">
                  <a:avLst/>
                </a:prstGeom>
              </p:spPr>
              <p:style>
                <a:lnRef idx="2">
                  <a:schemeClr val="accent3"/>
                </a:lnRef>
                <a:fillRef idx="0">
                  <a:schemeClr val="accent3"/>
                </a:fillRef>
                <a:effectRef idx="1">
                  <a:schemeClr val="accent3"/>
                </a:effectRef>
                <a:fontRef idx="minor">
                  <a:schemeClr val="tx1"/>
                </a:fontRef>
              </p:style>
            </p:cxnSp>
            <p:sp>
              <p:nvSpPr>
                <p:cNvPr id="31" name="TextBox 30"/>
                <p:cNvSpPr txBox="1"/>
                <p:nvPr/>
              </p:nvSpPr>
              <p:spPr>
                <a:xfrm>
                  <a:off x="457199" y="4014226"/>
                  <a:ext cx="2232605" cy="1191816"/>
                </a:xfrm>
                <a:prstGeom prst="roundRect">
                  <a:avLst/>
                </a:prstGeom>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sz="1600" b="1" dirty="0" smtClean="0">
                      <a:latin typeface="Optima"/>
                      <a:cs typeface="Optima"/>
                    </a:rPr>
                    <a:t>2067 BC </a:t>
                  </a:r>
                </a:p>
                <a:p>
                  <a:r>
                    <a:rPr lang="en-US" sz="1600" dirty="0" smtClean="0">
                      <a:latin typeface="Optima"/>
                      <a:cs typeface="Optima"/>
                    </a:rPr>
                    <a:t>Covenant made. </a:t>
                  </a:r>
                </a:p>
                <a:p>
                  <a:r>
                    <a:rPr lang="en-US" sz="1600" dirty="0" smtClean="0">
                      <a:latin typeface="Optima"/>
                      <a:cs typeface="Optima"/>
                    </a:rPr>
                    <a:t>Isaac promised.</a:t>
                  </a:r>
                </a:p>
                <a:p>
                  <a:r>
                    <a:rPr lang="en-US" sz="1600" dirty="0" smtClean="0">
                      <a:latin typeface="Optima"/>
                      <a:cs typeface="Optima"/>
                    </a:rPr>
                    <a:t>Ishmael circumcised. </a:t>
                  </a:r>
                  <a:endParaRPr lang="en-US" sz="1600" dirty="0">
                    <a:latin typeface="Optima"/>
                    <a:cs typeface="Optima"/>
                  </a:endParaRPr>
                </a:p>
              </p:txBody>
            </p:sp>
          </p:grpSp>
          <p:sp>
            <p:nvSpPr>
              <p:cNvPr id="29" name="TextBox 28"/>
              <p:cNvSpPr txBox="1"/>
              <p:nvPr/>
            </p:nvSpPr>
            <p:spPr>
              <a:xfrm>
                <a:off x="1934255" y="1443743"/>
                <a:ext cx="525485" cy="369332"/>
              </a:xfrm>
              <a:prstGeom prst="rect">
                <a:avLst/>
              </a:prstGeom>
              <a:noFill/>
            </p:spPr>
            <p:txBody>
              <a:bodyPr wrap="square" rtlCol="0">
                <a:spAutoFit/>
              </a:bodyPr>
              <a:lstStyle/>
              <a:p>
                <a:r>
                  <a:rPr lang="en-US" dirty="0" smtClean="0">
                    <a:solidFill>
                      <a:srgbClr val="FFFFFF"/>
                    </a:solidFill>
                    <a:latin typeface="Optima"/>
                    <a:cs typeface="Optima"/>
                  </a:rPr>
                  <a:t>99</a:t>
                </a:r>
                <a:endParaRPr lang="en-US" dirty="0">
                  <a:solidFill>
                    <a:srgbClr val="FFFFFF"/>
                  </a:solidFill>
                  <a:latin typeface="Optima"/>
                  <a:cs typeface="Optima"/>
                </a:endParaRPr>
              </a:p>
            </p:txBody>
          </p:sp>
        </p:grpSp>
        <p:grpSp>
          <p:nvGrpSpPr>
            <p:cNvPr id="16" name="Group 15"/>
            <p:cNvGrpSpPr/>
            <p:nvPr/>
          </p:nvGrpSpPr>
          <p:grpSpPr>
            <a:xfrm>
              <a:off x="2578683" y="2617378"/>
              <a:ext cx="2059727" cy="2611757"/>
              <a:chOff x="1934255" y="1443743"/>
              <a:chExt cx="2059727" cy="2611757"/>
            </a:xfrm>
          </p:grpSpPr>
          <p:grpSp>
            <p:nvGrpSpPr>
              <p:cNvPr id="23" name="Group 22"/>
              <p:cNvGrpSpPr/>
              <p:nvPr/>
            </p:nvGrpSpPr>
            <p:grpSpPr>
              <a:xfrm>
                <a:off x="2153213" y="2165676"/>
                <a:ext cx="1840769" cy="1889824"/>
                <a:chOff x="457198" y="1965852"/>
                <a:chExt cx="1840769" cy="1889824"/>
              </a:xfrm>
            </p:grpSpPr>
            <p:cxnSp>
              <p:nvCxnSpPr>
                <p:cNvPr id="26" name="Straight Connector 25"/>
                <p:cNvCxnSpPr/>
                <p:nvPr/>
              </p:nvCxnSpPr>
              <p:spPr>
                <a:xfrm flipH="1">
                  <a:off x="457198" y="1965852"/>
                  <a:ext cx="2" cy="1616694"/>
                </a:xfrm>
                <a:prstGeom prst="line">
                  <a:avLst/>
                </a:prstGeom>
              </p:spPr>
              <p:style>
                <a:lnRef idx="2">
                  <a:schemeClr val="accent6"/>
                </a:lnRef>
                <a:fillRef idx="0">
                  <a:schemeClr val="accent6"/>
                </a:fillRef>
                <a:effectRef idx="1">
                  <a:schemeClr val="accent6"/>
                </a:effectRef>
                <a:fontRef idx="minor">
                  <a:schemeClr val="tx1"/>
                </a:fontRef>
              </p:style>
            </p:cxnSp>
            <p:sp>
              <p:nvSpPr>
                <p:cNvPr id="25" name="TextBox 24"/>
                <p:cNvSpPr txBox="1"/>
                <p:nvPr/>
              </p:nvSpPr>
              <p:spPr>
                <a:xfrm>
                  <a:off x="457198" y="3208690"/>
                  <a:ext cx="1840769" cy="64698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2080 BC </a:t>
                  </a:r>
                </a:p>
                <a:p>
                  <a:r>
                    <a:rPr lang="en-US" sz="1600" dirty="0" smtClean="0">
                      <a:latin typeface="Optima"/>
                      <a:cs typeface="Optima"/>
                    </a:rPr>
                    <a:t>Ishmael is born. </a:t>
                  </a:r>
                  <a:endParaRPr lang="en-US" sz="1600" dirty="0">
                    <a:latin typeface="Optima"/>
                    <a:cs typeface="Optima"/>
                  </a:endParaRPr>
                </a:p>
              </p:txBody>
            </p:sp>
          </p:grpSp>
          <p:sp>
            <p:nvSpPr>
              <p:cNvPr id="24" name="TextBox 23"/>
              <p:cNvSpPr txBox="1"/>
              <p:nvPr/>
            </p:nvSpPr>
            <p:spPr>
              <a:xfrm>
                <a:off x="1934255" y="1443743"/>
                <a:ext cx="525485" cy="369332"/>
              </a:xfrm>
              <a:prstGeom prst="rect">
                <a:avLst/>
              </a:prstGeom>
              <a:noFill/>
            </p:spPr>
            <p:txBody>
              <a:bodyPr wrap="square" rtlCol="0">
                <a:spAutoFit/>
              </a:bodyPr>
              <a:lstStyle/>
              <a:p>
                <a:r>
                  <a:rPr lang="en-US" dirty="0" smtClean="0">
                    <a:solidFill>
                      <a:srgbClr val="FFFFFF"/>
                    </a:solidFill>
                    <a:latin typeface="Optima"/>
                    <a:cs typeface="Optima"/>
                  </a:rPr>
                  <a:t>86</a:t>
                </a:r>
                <a:endParaRPr lang="en-US" dirty="0">
                  <a:solidFill>
                    <a:srgbClr val="FFFFFF"/>
                  </a:solidFill>
                  <a:latin typeface="Optima"/>
                  <a:cs typeface="Optima"/>
                </a:endParaRPr>
              </a:p>
            </p:txBody>
          </p:sp>
        </p:grpSp>
        <p:grpSp>
          <p:nvGrpSpPr>
            <p:cNvPr id="21" name="Group 20"/>
            <p:cNvGrpSpPr/>
            <p:nvPr/>
          </p:nvGrpSpPr>
          <p:grpSpPr>
            <a:xfrm>
              <a:off x="2159268" y="2617365"/>
              <a:ext cx="2660591" cy="1825043"/>
              <a:chOff x="1934255" y="1429632"/>
              <a:chExt cx="2660591" cy="1825043"/>
            </a:xfrm>
          </p:grpSpPr>
          <p:grpSp>
            <p:nvGrpSpPr>
              <p:cNvPr id="17" name="Group 16"/>
              <p:cNvGrpSpPr/>
              <p:nvPr/>
            </p:nvGrpSpPr>
            <p:grpSpPr>
              <a:xfrm>
                <a:off x="2063568" y="2169640"/>
                <a:ext cx="2531278" cy="1085035"/>
                <a:chOff x="367553" y="1969816"/>
                <a:chExt cx="2531278" cy="1085035"/>
              </a:xfrm>
            </p:grpSpPr>
            <p:cxnSp>
              <p:nvCxnSpPr>
                <p:cNvPr id="19" name="Straight Connector 18"/>
                <p:cNvCxnSpPr/>
                <p:nvPr/>
              </p:nvCxnSpPr>
              <p:spPr>
                <a:xfrm flipH="1">
                  <a:off x="367554" y="1969816"/>
                  <a:ext cx="2" cy="948828"/>
                </a:xfrm>
                <a:prstGeom prst="line">
                  <a:avLst/>
                </a:prstGeom>
              </p:spPr>
              <p:style>
                <a:lnRef idx="2">
                  <a:schemeClr val="accent3"/>
                </a:lnRef>
                <a:fillRef idx="0">
                  <a:schemeClr val="accent3"/>
                </a:fillRef>
                <a:effectRef idx="1">
                  <a:schemeClr val="accent3"/>
                </a:effectRef>
                <a:fontRef idx="minor">
                  <a:schemeClr val="tx1"/>
                </a:fontRef>
              </p:style>
            </p:cxnSp>
            <p:sp>
              <p:nvSpPr>
                <p:cNvPr id="18" name="TextBox 17"/>
                <p:cNvSpPr txBox="1"/>
                <p:nvPr/>
              </p:nvSpPr>
              <p:spPr>
                <a:xfrm>
                  <a:off x="367553" y="2407866"/>
                  <a:ext cx="2531278" cy="646985"/>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sz="1600" b="1" dirty="0" smtClean="0">
                      <a:latin typeface="Optima"/>
                      <a:cs typeface="Optima"/>
                    </a:rPr>
                    <a:t>2091 BC </a:t>
                  </a:r>
                </a:p>
                <a:p>
                  <a:r>
                    <a:rPr lang="en-US" sz="1600" dirty="0" smtClean="0">
                      <a:latin typeface="Optima"/>
                      <a:cs typeface="Optima"/>
                    </a:rPr>
                    <a:t>Abraham leaves Haran.</a:t>
                  </a:r>
                  <a:endParaRPr lang="en-US" sz="1600" dirty="0">
                    <a:latin typeface="Optima"/>
                    <a:cs typeface="Optima"/>
                  </a:endParaRPr>
                </a:p>
              </p:txBody>
            </p:sp>
          </p:grpSp>
          <p:sp>
            <p:nvSpPr>
              <p:cNvPr id="20" name="TextBox 19"/>
              <p:cNvSpPr txBox="1"/>
              <p:nvPr/>
            </p:nvSpPr>
            <p:spPr>
              <a:xfrm>
                <a:off x="1934255" y="1429632"/>
                <a:ext cx="525485" cy="369332"/>
              </a:xfrm>
              <a:prstGeom prst="rect">
                <a:avLst/>
              </a:prstGeom>
              <a:noFill/>
            </p:spPr>
            <p:txBody>
              <a:bodyPr wrap="square" rtlCol="0">
                <a:spAutoFit/>
              </a:bodyPr>
              <a:lstStyle/>
              <a:p>
                <a:r>
                  <a:rPr lang="en-US" dirty="0" smtClean="0">
                    <a:solidFill>
                      <a:srgbClr val="FFFFFF"/>
                    </a:solidFill>
                    <a:latin typeface="Optima"/>
                    <a:cs typeface="Optima"/>
                  </a:rPr>
                  <a:t>75</a:t>
                </a:r>
                <a:endParaRPr lang="en-US" dirty="0">
                  <a:solidFill>
                    <a:srgbClr val="FFFFFF"/>
                  </a:solidFill>
                  <a:latin typeface="Optima"/>
                  <a:cs typeface="Optima"/>
                </a:endParaRPr>
              </a:p>
            </p:txBody>
          </p:sp>
        </p:grpSp>
      </p:grpSp>
      <p:grpSp>
        <p:nvGrpSpPr>
          <p:cNvPr id="69" name="Group 68"/>
          <p:cNvGrpSpPr/>
          <p:nvPr/>
        </p:nvGrpSpPr>
        <p:grpSpPr>
          <a:xfrm>
            <a:off x="7518596" y="338505"/>
            <a:ext cx="1318014" cy="2635149"/>
            <a:chOff x="1708478" y="-550941"/>
            <a:chExt cx="1318014" cy="1892002"/>
          </a:xfrm>
        </p:grpSpPr>
        <p:grpSp>
          <p:nvGrpSpPr>
            <p:cNvPr id="70" name="Group 69"/>
            <p:cNvGrpSpPr/>
            <p:nvPr/>
          </p:nvGrpSpPr>
          <p:grpSpPr>
            <a:xfrm>
              <a:off x="1849596" y="-550941"/>
              <a:ext cx="1176896" cy="1791457"/>
              <a:chOff x="153581" y="-750765"/>
              <a:chExt cx="1176896" cy="1791457"/>
            </a:xfrm>
          </p:grpSpPr>
          <p:cxnSp>
            <p:nvCxnSpPr>
              <p:cNvPr id="72" name="Straight Connector 71"/>
              <p:cNvCxnSpPr/>
              <p:nvPr/>
            </p:nvCxnSpPr>
            <p:spPr>
              <a:xfrm>
                <a:off x="153581" y="-169309"/>
                <a:ext cx="11481" cy="1210001"/>
              </a:xfrm>
              <a:prstGeom prst="line">
                <a:avLst/>
              </a:prstGeom>
            </p:spPr>
            <p:style>
              <a:lnRef idx="2">
                <a:schemeClr val="accent3"/>
              </a:lnRef>
              <a:fillRef idx="0">
                <a:schemeClr val="accent3"/>
              </a:fillRef>
              <a:effectRef idx="1">
                <a:schemeClr val="accent3"/>
              </a:effectRef>
              <a:fontRef idx="minor">
                <a:schemeClr val="tx1"/>
              </a:fontRef>
            </p:style>
          </p:cxnSp>
          <p:sp>
            <p:nvSpPr>
              <p:cNvPr id="73" name="TextBox 72"/>
              <p:cNvSpPr txBox="1"/>
              <p:nvPr/>
            </p:nvSpPr>
            <p:spPr>
              <a:xfrm>
                <a:off x="153581" y="-750765"/>
                <a:ext cx="1176896" cy="85570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sz="1600" b="1" dirty="0" smtClean="0">
                    <a:latin typeface="Optima"/>
                    <a:cs typeface="Optima"/>
                  </a:rPr>
                  <a:t>Dec. 16, 1991 BC  </a:t>
                </a:r>
                <a:r>
                  <a:rPr lang="en-US" sz="1600" dirty="0" smtClean="0">
                    <a:latin typeface="Optima"/>
                    <a:cs typeface="Optima"/>
                  </a:rPr>
                  <a:t>Abraham dies.</a:t>
                </a:r>
                <a:endParaRPr lang="en-US" sz="1600" dirty="0">
                  <a:latin typeface="Optima"/>
                  <a:cs typeface="Optima"/>
                </a:endParaRPr>
              </a:p>
            </p:txBody>
          </p:sp>
        </p:grpSp>
        <p:sp>
          <p:nvSpPr>
            <p:cNvPr id="71" name="TextBox 70"/>
            <p:cNvSpPr txBox="1"/>
            <p:nvPr/>
          </p:nvSpPr>
          <p:spPr>
            <a:xfrm>
              <a:off x="1708478" y="1075886"/>
              <a:ext cx="644918" cy="265175"/>
            </a:xfrm>
            <a:prstGeom prst="rect">
              <a:avLst/>
            </a:prstGeom>
            <a:noFill/>
          </p:spPr>
          <p:txBody>
            <a:bodyPr wrap="square" rtlCol="0">
              <a:spAutoFit/>
            </a:bodyPr>
            <a:lstStyle/>
            <a:p>
              <a:r>
                <a:rPr lang="en-US" dirty="0" smtClean="0">
                  <a:solidFill>
                    <a:srgbClr val="FFFFFF"/>
                  </a:solidFill>
                  <a:latin typeface="Optima"/>
                  <a:cs typeface="Optima"/>
                </a:rPr>
                <a:t>175</a:t>
              </a:r>
              <a:endParaRPr lang="en-US" dirty="0">
                <a:solidFill>
                  <a:srgbClr val="FFFFFF"/>
                </a:solidFill>
                <a:latin typeface="Optima"/>
                <a:cs typeface="Optima"/>
              </a:endParaRPr>
            </a:p>
          </p:txBody>
        </p:sp>
      </p:grpSp>
      <p:grpSp>
        <p:nvGrpSpPr>
          <p:cNvPr id="46" name="Group 45"/>
          <p:cNvGrpSpPr/>
          <p:nvPr/>
        </p:nvGrpSpPr>
        <p:grpSpPr>
          <a:xfrm>
            <a:off x="3941512" y="916132"/>
            <a:ext cx="2694628" cy="1989240"/>
            <a:chOff x="1789550" y="702810"/>
            <a:chExt cx="2694628" cy="1428247"/>
          </a:xfrm>
        </p:grpSpPr>
        <p:grpSp>
          <p:nvGrpSpPr>
            <p:cNvPr id="47" name="Group 46"/>
            <p:cNvGrpSpPr/>
            <p:nvPr/>
          </p:nvGrpSpPr>
          <p:grpSpPr>
            <a:xfrm>
              <a:off x="1846963" y="702810"/>
              <a:ext cx="2637215" cy="1428247"/>
              <a:chOff x="150948" y="502986"/>
              <a:chExt cx="2637215" cy="1428247"/>
            </a:xfrm>
          </p:grpSpPr>
          <p:cxnSp>
            <p:nvCxnSpPr>
              <p:cNvPr id="49" name="Straight Connector 48"/>
              <p:cNvCxnSpPr/>
              <p:nvPr/>
            </p:nvCxnSpPr>
            <p:spPr>
              <a:xfrm>
                <a:off x="165060" y="744513"/>
                <a:ext cx="0" cy="1186720"/>
              </a:xfrm>
              <a:prstGeom prst="line">
                <a:avLst/>
              </a:prstGeom>
            </p:spPr>
            <p:style>
              <a:lnRef idx="2">
                <a:schemeClr val="accent6"/>
              </a:lnRef>
              <a:fillRef idx="1">
                <a:schemeClr val="lt1"/>
              </a:fillRef>
              <a:effectRef idx="0">
                <a:schemeClr val="accent6"/>
              </a:effectRef>
              <a:fontRef idx="minor">
                <a:schemeClr val="dk1"/>
              </a:fontRef>
            </p:style>
          </p:cxnSp>
          <p:sp>
            <p:nvSpPr>
              <p:cNvPr id="50" name="TextBox 49"/>
              <p:cNvSpPr txBox="1"/>
              <p:nvPr/>
            </p:nvSpPr>
            <p:spPr>
              <a:xfrm>
                <a:off x="150948" y="502986"/>
                <a:ext cx="2637215" cy="26893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2066 BC – </a:t>
                </a:r>
                <a:r>
                  <a:rPr lang="en-US" sz="1600" dirty="0" smtClean="0">
                    <a:latin typeface="Optima"/>
                    <a:cs typeface="Optima"/>
                  </a:rPr>
                  <a:t>Isaac is born.</a:t>
                </a:r>
                <a:endParaRPr lang="en-US" sz="1600" dirty="0">
                  <a:latin typeface="Optima"/>
                  <a:cs typeface="Optima"/>
                </a:endParaRPr>
              </a:p>
            </p:txBody>
          </p:sp>
        </p:grpSp>
        <p:sp>
          <p:nvSpPr>
            <p:cNvPr id="48" name="TextBox 47"/>
            <p:cNvSpPr txBox="1"/>
            <p:nvPr/>
          </p:nvSpPr>
          <p:spPr>
            <a:xfrm>
              <a:off x="1789550" y="1783899"/>
              <a:ext cx="644918" cy="26517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dirty="0" smtClean="0">
                  <a:solidFill>
                    <a:srgbClr val="FFFFFF"/>
                  </a:solidFill>
                  <a:latin typeface="Optima"/>
                  <a:cs typeface="Optima"/>
                </a:rPr>
                <a:t>100</a:t>
              </a:r>
              <a:endParaRPr lang="en-US" dirty="0">
                <a:solidFill>
                  <a:srgbClr val="FFFFFF"/>
                </a:solidFill>
                <a:latin typeface="Optima"/>
                <a:cs typeface="Optima"/>
              </a:endParaRPr>
            </a:p>
          </p:txBody>
        </p:sp>
      </p:grpSp>
      <p:grpSp>
        <p:nvGrpSpPr>
          <p:cNvPr id="37" name="Group 36"/>
          <p:cNvGrpSpPr/>
          <p:nvPr/>
        </p:nvGrpSpPr>
        <p:grpSpPr>
          <a:xfrm>
            <a:off x="4489219" y="1342386"/>
            <a:ext cx="2876781" cy="1633978"/>
            <a:chOff x="1363038" y="602348"/>
            <a:chExt cx="2876781" cy="1173177"/>
          </a:xfrm>
        </p:grpSpPr>
        <p:grpSp>
          <p:nvGrpSpPr>
            <p:cNvPr id="38" name="Group 37"/>
            <p:cNvGrpSpPr/>
            <p:nvPr/>
          </p:nvGrpSpPr>
          <p:grpSpPr>
            <a:xfrm>
              <a:off x="1846963" y="602348"/>
              <a:ext cx="2392856" cy="1122205"/>
              <a:chOff x="150948" y="402524"/>
              <a:chExt cx="2392856" cy="1122205"/>
            </a:xfrm>
          </p:grpSpPr>
          <p:cxnSp>
            <p:nvCxnSpPr>
              <p:cNvPr id="40" name="Straight Connector 39"/>
              <p:cNvCxnSpPr/>
              <p:nvPr/>
            </p:nvCxnSpPr>
            <p:spPr>
              <a:xfrm>
                <a:off x="165059" y="663575"/>
                <a:ext cx="0" cy="861154"/>
              </a:xfrm>
              <a:prstGeom prst="line">
                <a:avLst/>
              </a:prstGeom>
            </p:spPr>
            <p:style>
              <a:lnRef idx="2">
                <a:schemeClr val="accent3"/>
              </a:lnRef>
              <a:fillRef idx="1">
                <a:schemeClr val="lt1"/>
              </a:fillRef>
              <a:effectRef idx="0">
                <a:schemeClr val="accent3"/>
              </a:effectRef>
              <a:fontRef idx="minor">
                <a:schemeClr val="dk1"/>
              </a:fontRef>
            </p:style>
          </p:cxnSp>
          <p:sp>
            <p:nvSpPr>
              <p:cNvPr id="41" name="TextBox 40"/>
              <p:cNvSpPr txBox="1"/>
              <p:nvPr/>
            </p:nvSpPr>
            <p:spPr>
              <a:xfrm>
                <a:off x="150948" y="402524"/>
                <a:ext cx="2392856" cy="26893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sz="1600" b="1" dirty="0" smtClean="0">
                    <a:latin typeface="Optima"/>
                    <a:cs typeface="Optima"/>
                  </a:rPr>
                  <a:t>2031 BC –</a:t>
                </a:r>
                <a:r>
                  <a:rPr lang="en-US" sz="1600" dirty="0" smtClean="0">
                    <a:latin typeface="Optima"/>
                    <a:cs typeface="Optima"/>
                  </a:rPr>
                  <a:t>Terah dies.</a:t>
                </a:r>
                <a:endParaRPr lang="en-US" sz="1600" dirty="0">
                  <a:latin typeface="Optima"/>
                  <a:cs typeface="Optima"/>
                </a:endParaRPr>
              </a:p>
            </p:txBody>
          </p:sp>
        </p:grpSp>
        <p:sp>
          <p:nvSpPr>
            <p:cNvPr id="39" name="TextBox 38"/>
            <p:cNvSpPr txBox="1"/>
            <p:nvPr/>
          </p:nvSpPr>
          <p:spPr>
            <a:xfrm>
              <a:off x="1363038" y="1510350"/>
              <a:ext cx="644918" cy="265175"/>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dirty="0" smtClean="0">
                  <a:solidFill>
                    <a:srgbClr val="FFFFFF"/>
                  </a:solidFill>
                  <a:latin typeface="Optima"/>
                  <a:cs typeface="Optima"/>
                </a:rPr>
                <a:t>135</a:t>
              </a:r>
              <a:endParaRPr lang="en-US" dirty="0">
                <a:solidFill>
                  <a:srgbClr val="FFFFFF"/>
                </a:solidFill>
                <a:latin typeface="Optima"/>
                <a:cs typeface="Optima"/>
              </a:endParaRPr>
            </a:p>
          </p:txBody>
        </p:sp>
      </p:grpSp>
      <p:grpSp>
        <p:nvGrpSpPr>
          <p:cNvPr id="65" name="Group 64"/>
          <p:cNvGrpSpPr/>
          <p:nvPr/>
        </p:nvGrpSpPr>
        <p:grpSpPr>
          <a:xfrm>
            <a:off x="6481173" y="2609439"/>
            <a:ext cx="2221305" cy="4001809"/>
            <a:chOff x="5332647" y="2611788"/>
            <a:chExt cx="2221305" cy="4001809"/>
          </a:xfrm>
        </p:grpSpPr>
        <p:cxnSp>
          <p:nvCxnSpPr>
            <p:cNvPr id="66" name="Straight Connector 65"/>
            <p:cNvCxnSpPr/>
            <p:nvPr/>
          </p:nvCxnSpPr>
          <p:spPr>
            <a:xfrm>
              <a:off x="5493446" y="3349226"/>
              <a:ext cx="0" cy="2571149"/>
            </a:xfrm>
            <a:prstGeom prst="line">
              <a:avLst/>
            </a:prstGeom>
          </p:spPr>
          <p:style>
            <a:lnRef idx="2">
              <a:schemeClr val="accent6"/>
            </a:lnRef>
            <a:fillRef idx="0">
              <a:schemeClr val="accent6"/>
            </a:fillRef>
            <a:effectRef idx="1">
              <a:schemeClr val="accent6"/>
            </a:effectRef>
            <a:fontRef idx="minor">
              <a:schemeClr val="tx1"/>
            </a:fontRef>
          </p:style>
        </p:cxnSp>
        <p:sp>
          <p:nvSpPr>
            <p:cNvPr id="67" name="TextBox 66"/>
            <p:cNvSpPr txBox="1"/>
            <p:nvPr/>
          </p:nvSpPr>
          <p:spPr>
            <a:xfrm>
              <a:off x="5493446" y="5694196"/>
              <a:ext cx="2060506" cy="919401"/>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2006 BC </a:t>
              </a:r>
            </a:p>
            <a:p>
              <a:r>
                <a:rPr lang="en-US" sz="1600" dirty="0" smtClean="0">
                  <a:latin typeface="Optima"/>
                  <a:cs typeface="Optima"/>
                </a:rPr>
                <a:t>Jacob, Son of Isaac, born. </a:t>
              </a:r>
              <a:endParaRPr lang="en-US" sz="1600" dirty="0">
                <a:latin typeface="Optima"/>
                <a:cs typeface="Optima"/>
              </a:endParaRPr>
            </a:p>
          </p:txBody>
        </p:sp>
        <p:sp>
          <p:nvSpPr>
            <p:cNvPr id="68" name="TextBox 67"/>
            <p:cNvSpPr txBox="1"/>
            <p:nvPr/>
          </p:nvSpPr>
          <p:spPr>
            <a:xfrm>
              <a:off x="5332647" y="2611788"/>
              <a:ext cx="607674" cy="369332"/>
            </a:xfrm>
            <a:prstGeom prst="rect">
              <a:avLst/>
            </a:prstGeom>
            <a:noFill/>
          </p:spPr>
          <p:txBody>
            <a:bodyPr wrap="square" rtlCol="0">
              <a:spAutoFit/>
            </a:bodyPr>
            <a:lstStyle/>
            <a:p>
              <a:r>
                <a:rPr lang="en-US" dirty="0" smtClean="0">
                  <a:solidFill>
                    <a:srgbClr val="FFFFFF"/>
                  </a:solidFill>
                  <a:latin typeface="Optima"/>
                  <a:cs typeface="Optima"/>
                </a:rPr>
                <a:t>160</a:t>
              </a:r>
              <a:endParaRPr lang="en-US" dirty="0">
                <a:solidFill>
                  <a:srgbClr val="FFFFFF"/>
                </a:solidFill>
                <a:latin typeface="Optima"/>
                <a:cs typeface="Optima"/>
              </a:endParaRPr>
            </a:p>
          </p:txBody>
        </p:sp>
      </p:grpSp>
      <p:grpSp>
        <p:nvGrpSpPr>
          <p:cNvPr id="61" name="Group 60"/>
          <p:cNvGrpSpPr/>
          <p:nvPr/>
        </p:nvGrpSpPr>
        <p:grpSpPr>
          <a:xfrm>
            <a:off x="5900523" y="2604321"/>
            <a:ext cx="2206460" cy="2908771"/>
            <a:chOff x="5332647" y="2611788"/>
            <a:chExt cx="2206460" cy="2908771"/>
          </a:xfrm>
        </p:grpSpPr>
        <p:cxnSp>
          <p:nvCxnSpPr>
            <p:cNvPr id="62" name="Straight Connector 61"/>
            <p:cNvCxnSpPr/>
            <p:nvPr/>
          </p:nvCxnSpPr>
          <p:spPr>
            <a:xfrm flipH="1">
              <a:off x="5493446" y="3306783"/>
              <a:ext cx="608" cy="2003540"/>
            </a:xfrm>
            <a:prstGeom prst="line">
              <a:avLst/>
            </a:prstGeom>
          </p:spPr>
          <p:style>
            <a:lnRef idx="2">
              <a:schemeClr val="accent3"/>
            </a:lnRef>
            <a:fillRef idx="0">
              <a:schemeClr val="accent3"/>
            </a:fillRef>
            <a:effectRef idx="1">
              <a:schemeClr val="accent3"/>
            </a:effectRef>
            <a:fontRef idx="minor">
              <a:schemeClr val="tx1"/>
            </a:fontRef>
          </p:style>
        </p:cxnSp>
        <p:sp>
          <p:nvSpPr>
            <p:cNvPr id="63" name="TextBox 62"/>
            <p:cNvSpPr txBox="1"/>
            <p:nvPr/>
          </p:nvSpPr>
          <p:spPr>
            <a:xfrm>
              <a:off x="5493446" y="4601158"/>
              <a:ext cx="2045661" cy="919401"/>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sz="1600" b="1" dirty="0" smtClean="0">
                  <a:latin typeface="Optima"/>
                  <a:cs typeface="Optima"/>
                </a:rPr>
                <a:t>2018 BC </a:t>
              </a:r>
            </a:p>
            <a:p>
              <a:r>
                <a:rPr lang="en-US" sz="1600" dirty="0" smtClean="0">
                  <a:latin typeface="Optima"/>
                  <a:cs typeface="Optima"/>
                </a:rPr>
                <a:t>Arphaxad, Son of Shem, dies at 403. </a:t>
              </a:r>
              <a:endParaRPr lang="en-US" sz="1600" dirty="0">
                <a:latin typeface="Optima"/>
                <a:cs typeface="Optima"/>
              </a:endParaRPr>
            </a:p>
          </p:txBody>
        </p:sp>
        <p:sp>
          <p:nvSpPr>
            <p:cNvPr id="64" name="TextBox 63"/>
            <p:cNvSpPr txBox="1"/>
            <p:nvPr/>
          </p:nvSpPr>
          <p:spPr>
            <a:xfrm>
              <a:off x="5332647" y="2611788"/>
              <a:ext cx="607674" cy="369332"/>
            </a:xfrm>
            <a:prstGeom prst="rect">
              <a:avLst/>
            </a:prstGeom>
            <a:noFill/>
          </p:spPr>
          <p:txBody>
            <a:bodyPr wrap="square" rtlCol="0">
              <a:spAutoFit/>
            </a:bodyPr>
            <a:lstStyle/>
            <a:p>
              <a:r>
                <a:rPr lang="en-US" dirty="0" smtClean="0">
                  <a:solidFill>
                    <a:srgbClr val="FFFFFF"/>
                  </a:solidFill>
                  <a:latin typeface="Optima"/>
                  <a:cs typeface="Optima"/>
                </a:rPr>
                <a:t>148</a:t>
              </a:r>
              <a:endParaRPr lang="en-US" dirty="0">
                <a:solidFill>
                  <a:srgbClr val="FFFFFF"/>
                </a:solidFill>
                <a:latin typeface="Optima"/>
                <a:cs typeface="Optima"/>
              </a:endParaRPr>
            </a:p>
          </p:txBody>
        </p:sp>
      </p:grpSp>
      <p:grpSp>
        <p:nvGrpSpPr>
          <p:cNvPr id="56" name="Group 55"/>
          <p:cNvGrpSpPr/>
          <p:nvPr/>
        </p:nvGrpSpPr>
        <p:grpSpPr>
          <a:xfrm>
            <a:off x="5440743" y="2611787"/>
            <a:ext cx="2230452" cy="1830621"/>
            <a:chOff x="5332647" y="2611788"/>
            <a:chExt cx="2077853" cy="1825044"/>
          </a:xfrm>
        </p:grpSpPr>
        <p:cxnSp>
          <p:nvCxnSpPr>
            <p:cNvPr id="57" name="Straight Connector 56"/>
            <p:cNvCxnSpPr/>
            <p:nvPr/>
          </p:nvCxnSpPr>
          <p:spPr>
            <a:xfrm flipH="1">
              <a:off x="5493446" y="3351796"/>
              <a:ext cx="2" cy="795595"/>
            </a:xfrm>
            <a:prstGeom prst="line">
              <a:avLst/>
            </a:prstGeom>
          </p:spPr>
          <p:style>
            <a:lnRef idx="2">
              <a:schemeClr val="accent6"/>
            </a:lnRef>
            <a:fillRef idx="0">
              <a:schemeClr val="accent6"/>
            </a:fillRef>
            <a:effectRef idx="1">
              <a:schemeClr val="accent6"/>
            </a:effectRef>
            <a:fontRef idx="minor">
              <a:schemeClr val="tx1"/>
            </a:fontRef>
          </p:style>
        </p:cxnSp>
        <p:sp>
          <p:nvSpPr>
            <p:cNvPr id="58" name="TextBox 57"/>
            <p:cNvSpPr txBox="1"/>
            <p:nvPr/>
          </p:nvSpPr>
          <p:spPr>
            <a:xfrm>
              <a:off x="5493446" y="3789846"/>
              <a:ext cx="1917054" cy="64698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2026 BC </a:t>
              </a:r>
            </a:p>
            <a:p>
              <a:r>
                <a:rPr lang="en-US" sz="1600" dirty="0" smtClean="0">
                  <a:latin typeface="Optima"/>
                  <a:cs typeface="Optima"/>
                </a:rPr>
                <a:t>Isaac takes a wife. </a:t>
              </a:r>
              <a:endParaRPr lang="en-US" sz="1600" dirty="0">
                <a:latin typeface="Optima"/>
                <a:cs typeface="Optima"/>
              </a:endParaRPr>
            </a:p>
          </p:txBody>
        </p:sp>
        <p:sp>
          <p:nvSpPr>
            <p:cNvPr id="59" name="TextBox 58"/>
            <p:cNvSpPr txBox="1"/>
            <p:nvPr/>
          </p:nvSpPr>
          <p:spPr>
            <a:xfrm>
              <a:off x="5332647" y="2611788"/>
              <a:ext cx="607674" cy="369332"/>
            </a:xfrm>
            <a:prstGeom prst="rect">
              <a:avLst/>
            </a:prstGeom>
            <a:noFill/>
          </p:spPr>
          <p:txBody>
            <a:bodyPr wrap="square" rtlCol="0">
              <a:spAutoFit/>
            </a:bodyPr>
            <a:lstStyle/>
            <a:p>
              <a:r>
                <a:rPr lang="en-US" dirty="0" smtClean="0">
                  <a:solidFill>
                    <a:srgbClr val="FFFFFF"/>
                  </a:solidFill>
                  <a:latin typeface="Optima"/>
                  <a:cs typeface="Optima"/>
                </a:rPr>
                <a:t>140</a:t>
              </a:r>
              <a:endParaRPr lang="en-US" dirty="0">
                <a:solidFill>
                  <a:srgbClr val="FFFFFF"/>
                </a:solidFill>
                <a:latin typeface="Optima"/>
                <a:cs typeface="Optima"/>
              </a:endParaRPr>
            </a:p>
          </p:txBody>
        </p:sp>
      </p:grpSp>
      <p:sp>
        <p:nvSpPr>
          <p:cNvPr id="60" name="Rectangle 59"/>
          <p:cNvSpPr/>
          <p:nvPr/>
        </p:nvSpPr>
        <p:spPr>
          <a:xfrm>
            <a:off x="-1357327" y="192190"/>
            <a:ext cx="7838500" cy="707886"/>
          </a:xfrm>
          <a:prstGeom prst="rect">
            <a:avLst/>
          </a:prstGeom>
        </p:spPr>
        <p:txBody>
          <a:bodyPr wrap="square">
            <a:spAutoFit/>
          </a:bodyPr>
          <a:lstStyle/>
          <a:p>
            <a:pPr algn="ctr"/>
            <a:r>
              <a:rPr lang="en-US" sz="4000" b="1" spc="50" dirty="0" smtClean="0">
                <a:ln w="13500">
                  <a:solidFill>
                    <a:schemeClr val="accent1">
                      <a:shade val="2500"/>
                      <a:alpha val="6500"/>
                    </a:schemeClr>
                  </a:solidFill>
                  <a:prstDash val="solid"/>
                </a:ln>
                <a:solidFill>
                  <a:schemeClr val="tx1">
                    <a:alpha val="95000"/>
                  </a:schemeClr>
                </a:solidFill>
                <a:effectLst>
                  <a:innerShdw blurRad="50900" dist="38500" dir="13500000">
                    <a:srgbClr val="000000">
                      <a:alpha val="60000"/>
                    </a:srgbClr>
                  </a:innerShdw>
                </a:effectLst>
                <a:latin typeface="Optima"/>
                <a:cs typeface="Optima"/>
              </a:rPr>
              <a:t>Abraham’s Death</a:t>
            </a:r>
            <a:endParaRPr lang="en-US" sz="4000" b="1" spc="50" dirty="0">
              <a:ln w="13500">
                <a:solidFill>
                  <a:schemeClr val="accent1">
                    <a:shade val="2500"/>
                    <a:alpha val="6500"/>
                  </a:schemeClr>
                </a:solidFill>
                <a:prstDash val="solid"/>
              </a:ln>
              <a:solidFill>
                <a:schemeClr val="tx1">
                  <a:alpha val="95000"/>
                </a:schemeClr>
              </a:solidFill>
              <a:effectLst>
                <a:innerShdw blurRad="50900" dist="38500" dir="13500000">
                  <a:srgbClr val="000000">
                    <a:alpha val="60000"/>
                  </a:srgbClr>
                </a:innerShdw>
              </a:effectLst>
              <a:latin typeface="Optima"/>
              <a:cs typeface="Optima"/>
            </a:endParaRPr>
          </a:p>
        </p:txBody>
      </p:sp>
      <p:cxnSp>
        <p:nvCxnSpPr>
          <p:cNvPr id="9" name="Straight Connector 8"/>
          <p:cNvCxnSpPr/>
          <p:nvPr/>
        </p:nvCxnSpPr>
        <p:spPr>
          <a:xfrm>
            <a:off x="457200" y="2392917"/>
            <a:ext cx="0"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74" name="Group 73"/>
          <p:cNvGrpSpPr/>
          <p:nvPr/>
        </p:nvGrpSpPr>
        <p:grpSpPr>
          <a:xfrm>
            <a:off x="5042386" y="1776312"/>
            <a:ext cx="2875432" cy="1129060"/>
            <a:chOff x="1763609" y="644066"/>
            <a:chExt cx="2619384" cy="810654"/>
          </a:xfrm>
        </p:grpSpPr>
        <p:grpSp>
          <p:nvGrpSpPr>
            <p:cNvPr id="75" name="Group 74"/>
            <p:cNvGrpSpPr/>
            <p:nvPr/>
          </p:nvGrpSpPr>
          <p:grpSpPr>
            <a:xfrm>
              <a:off x="1841761" y="644066"/>
              <a:ext cx="2541232" cy="810654"/>
              <a:chOff x="145746" y="444242"/>
              <a:chExt cx="2541232" cy="810654"/>
            </a:xfrm>
          </p:grpSpPr>
          <p:cxnSp>
            <p:nvCxnSpPr>
              <p:cNvPr id="77" name="Straight Connector 76"/>
              <p:cNvCxnSpPr/>
              <p:nvPr/>
            </p:nvCxnSpPr>
            <p:spPr>
              <a:xfrm>
                <a:off x="145746" y="716180"/>
                <a:ext cx="0" cy="538716"/>
              </a:xfrm>
              <a:prstGeom prst="line">
                <a:avLst/>
              </a:prstGeom>
            </p:spPr>
            <p:style>
              <a:lnRef idx="2">
                <a:schemeClr val="accent6">
                  <a:shade val="50000"/>
                </a:schemeClr>
              </a:lnRef>
              <a:fillRef idx="1">
                <a:schemeClr val="accent6"/>
              </a:fillRef>
              <a:effectRef idx="0">
                <a:schemeClr val="accent6"/>
              </a:effectRef>
              <a:fontRef idx="minor">
                <a:schemeClr val="lt1"/>
              </a:fontRef>
            </p:style>
          </p:cxnSp>
          <p:sp>
            <p:nvSpPr>
              <p:cNvPr id="78" name="TextBox 77"/>
              <p:cNvSpPr txBox="1"/>
              <p:nvPr/>
            </p:nvSpPr>
            <p:spPr>
              <a:xfrm>
                <a:off x="150946" y="444242"/>
                <a:ext cx="2536032" cy="46453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600" b="1" dirty="0" smtClean="0">
                    <a:latin typeface="Optima"/>
                    <a:cs typeface="Optima"/>
                  </a:rPr>
                  <a:t>2029 BC – </a:t>
                </a:r>
                <a:r>
                  <a:rPr lang="en-US" sz="1600" dirty="0" smtClean="0">
                    <a:latin typeface="Optima"/>
                    <a:cs typeface="Optima"/>
                  </a:rPr>
                  <a:t>Sarah dies. Abraham </a:t>
                </a:r>
                <a:r>
                  <a:rPr lang="en-US" sz="1600" dirty="0">
                    <a:latin typeface="Optima"/>
                    <a:cs typeface="Optima"/>
                  </a:rPr>
                  <a:t>moves to Hebron</a:t>
                </a:r>
                <a:r>
                  <a:rPr lang="en-US" sz="1600" dirty="0" smtClean="0">
                    <a:latin typeface="Optima"/>
                    <a:cs typeface="Optima"/>
                  </a:rPr>
                  <a:t>.</a:t>
                </a:r>
                <a:endParaRPr lang="en-US" sz="1600" dirty="0">
                  <a:latin typeface="Optima"/>
                  <a:cs typeface="Optima"/>
                </a:endParaRPr>
              </a:p>
            </p:txBody>
          </p:sp>
        </p:grpSp>
        <p:sp>
          <p:nvSpPr>
            <p:cNvPr id="76" name="TextBox 75"/>
            <p:cNvSpPr txBox="1"/>
            <p:nvPr/>
          </p:nvSpPr>
          <p:spPr>
            <a:xfrm>
              <a:off x="1763609" y="1116412"/>
              <a:ext cx="686548" cy="293387"/>
            </a:xfrm>
            <a:prstGeom prst="round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dirty="0" smtClean="0">
                  <a:solidFill>
                    <a:srgbClr val="FFFFFF"/>
                  </a:solidFill>
                  <a:latin typeface="Optima"/>
                  <a:cs typeface="Optima"/>
                </a:rPr>
                <a:t>137</a:t>
              </a:r>
              <a:endParaRPr lang="en-US" dirty="0">
                <a:solidFill>
                  <a:srgbClr val="FFFFFF"/>
                </a:solidFill>
                <a:latin typeface="Optima"/>
                <a:cs typeface="Optima"/>
              </a:endParaRPr>
            </a:p>
          </p:txBody>
        </p:sp>
      </p:grpSp>
    </p:spTree>
    <p:extLst>
      <p:ext uri="{BB962C8B-B14F-4D97-AF65-F5344CB8AC3E}">
        <p14:creationId xmlns="" xmlns:p14="http://schemas.microsoft.com/office/powerpoint/2010/main" val="1323187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down)">
                                      <p:cBhvr>
                                        <p:cTn id="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Custom 3">
      <a:dk1>
        <a:srgbClr val="302C24"/>
      </a:dk1>
      <a:lt1>
        <a:sysClr val="window" lastClr="FFFFFF"/>
      </a:lt1>
      <a:dk2>
        <a:srgbClr val="D6B475"/>
      </a:dk2>
      <a:lt2>
        <a:srgbClr val="E8E4DB"/>
      </a:lt2>
      <a:accent1>
        <a:srgbClr val="C6B178"/>
      </a:accent1>
      <a:accent2>
        <a:srgbClr val="9C5B14"/>
      </a:accent2>
      <a:accent3>
        <a:srgbClr val="71B2BC"/>
      </a:accent3>
      <a:accent4>
        <a:srgbClr val="50AA9E"/>
      </a:accent4>
      <a:accent5>
        <a:srgbClr val="C1242C"/>
      </a:accent5>
      <a:accent6>
        <a:srgbClr val="4C6F75"/>
      </a:accent6>
      <a:hlink>
        <a:srgbClr val="F27B0E"/>
      </a:hlink>
      <a:folHlink>
        <a:srgbClr val="989268"/>
      </a:folHlink>
    </a:clrScheme>
    <a:fontScheme name="Paper">
      <a:majorFont>
        <a:latin typeface="Constantia"/>
        <a:ea typeface=""/>
        <a:cs typeface=""/>
        <a:font script="Jpan" typeface="ヒラギノ角ゴ Pro W3"/>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ヒラギノ角ゴ Pro W3"/>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Paper.thmx</Template>
  <TotalTime>12254</TotalTime>
  <Words>898</Words>
  <Application>Microsoft Office PowerPoint</Application>
  <PresentationFormat>On-screen Show (4:3)</PresentationFormat>
  <Paragraphs>253</Paragraphs>
  <Slides>19</Slides>
  <Notes>4</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Paper</vt:lpstr>
      <vt:lpstr>Earth’s Sacred Calendar</vt:lpstr>
      <vt:lpstr>When did</vt:lpstr>
      <vt:lpstr>When was Abraham born?</vt:lpstr>
      <vt:lpstr>Genesis 11:26</vt:lpstr>
      <vt:lpstr>Abraham’s Birth Date</vt:lpstr>
      <vt:lpstr>Don’t forget Sarah!</vt:lpstr>
      <vt:lpstr>Sarah’s Birth Date</vt:lpstr>
      <vt:lpstr>When did Abraham leave Haran?</vt:lpstr>
      <vt:lpstr>Abraham Departs</vt:lpstr>
      <vt:lpstr>Abraham’s First Son</vt:lpstr>
      <vt:lpstr>Covenant of Circumcision</vt:lpstr>
      <vt:lpstr>One Year Later</vt:lpstr>
      <vt:lpstr>Abraham’s Promised Son</vt:lpstr>
      <vt:lpstr>3 Events Coincide</vt:lpstr>
      <vt:lpstr>Slide 15</vt:lpstr>
      <vt:lpstr>Slide 16</vt:lpstr>
      <vt:lpstr>Slide 17</vt:lpstr>
      <vt:lpstr>Slide 18</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Sacred Calender</dc:title>
  <dc:creator>Dani Corona</dc:creator>
  <cp:lastModifiedBy>User</cp:lastModifiedBy>
  <cp:revision>255</cp:revision>
  <dcterms:created xsi:type="dcterms:W3CDTF">2017-03-15T22:09:32Z</dcterms:created>
  <dcterms:modified xsi:type="dcterms:W3CDTF">2017-08-21T21:45:33Z</dcterms:modified>
</cp:coreProperties>
</file>